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6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886184-69C4-4D07-944D-4F2ECA772EC5}" type="doc">
      <dgm:prSet loTypeId="urn:microsoft.com/office/officeart/2005/8/layout/bList2" loCatId="list" qsTypeId="urn:microsoft.com/office/officeart/2005/8/quickstyle/simple5" qsCatId="simple" csTypeId="urn:microsoft.com/office/officeart/2005/8/colors/accent1_2" csCatId="accent1" phldr="1"/>
      <dgm:spPr/>
    </dgm:pt>
    <dgm:pt modelId="{9F232B8D-A03A-493D-9BD1-36B753A521AB}">
      <dgm:prSet phldrT="[Texto]" custT="1"/>
      <dgm:spPr/>
      <dgm:t>
        <a:bodyPr/>
        <a:lstStyle/>
        <a:p>
          <a:r>
            <a:rPr lang="es-MX" sz="1200" dirty="0" smtClean="0"/>
            <a:t>Consejo Nacional para Investigaciones Científicas y Tecnológicas</a:t>
          </a:r>
          <a:endParaRPr lang="es-MX" sz="1200" dirty="0"/>
        </a:p>
      </dgm:t>
    </dgm:pt>
    <dgm:pt modelId="{549DD5D8-95F2-4259-991A-52369AFFD941}" type="parTrans" cxnId="{AED6584F-570C-48B3-B87D-D935894E9DD0}">
      <dgm:prSet/>
      <dgm:spPr/>
      <dgm:t>
        <a:bodyPr/>
        <a:lstStyle/>
        <a:p>
          <a:endParaRPr lang="es-MX" sz="1200"/>
        </a:p>
      </dgm:t>
    </dgm:pt>
    <dgm:pt modelId="{9AF97FDE-E6AC-482D-A62D-28C024743613}" type="sibTrans" cxnId="{AED6584F-570C-48B3-B87D-D935894E9DD0}">
      <dgm:prSet/>
      <dgm:spPr/>
      <dgm:t>
        <a:bodyPr/>
        <a:lstStyle/>
        <a:p>
          <a:endParaRPr lang="es-MX" sz="1200"/>
        </a:p>
      </dgm:t>
    </dgm:pt>
    <dgm:pt modelId="{96954CE9-A23B-4D20-AF89-6372DA655A2D}">
      <dgm:prSet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sz="1250" dirty="0" smtClean="0"/>
            <a:t>Promover el desarrollo científico y tecnológico para fines pacíficos y para el progreso del país.</a:t>
          </a:r>
          <a:endParaRPr lang="es-MX" sz="1250" dirty="0"/>
        </a:p>
      </dgm:t>
    </dgm:pt>
    <dgm:pt modelId="{CFEE1567-1D03-42F7-B6F1-6C4F50CEF78F}" type="parTrans" cxnId="{4B3E6D1A-2C8D-4114-BF05-2A1777FC9401}">
      <dgm:prSet/>
      <dgm:spPr/>
      <dgm:t>
        <a:bodyPr/>
        <a:lstStyle/>
        <a:p>
          <a:endParaRPr lang="es-MX" sz="1200"/>
        </a:p>
      </dgm:t>
    </dgm:pt>
    <dgm:pt modelId="{505C413C-4F12-47D6-8E8C-C6D9B19D56E6}" type="sibTrans" cxnId="{4B3E6D1A-2C8D-4114-BF05-2A1777FC9401}">
      <dgm:prSet/>
      <dgm:spPr/>
      <dgm:t>
        <a:bodyPr/>
        <a:lstStyle/>
        <a:p>
          <a:endParaRPr lang="es-MX" sz="1200"/>
        </a:p>
      </dgm:t>
    </dgm:pt>
    <dgm:pt modelId="{8288C8CA-8DFE-432A-B52E-7171E4C86014}">
      <dgm:prSet phldrT="[Texto]" custT="1"/>
      <dgm:spPr/>
      <dgm:t>
        <a:bodyPr/>
        <a:lstStyle/>
        <a:p>
          <a:r>
            <a:rPr lang="es-MX" sz="1200" dirty="0" smtClean="0"/>
            <a:t>Ministerio de Ciencia y Tecnología </a:t>
          </a:r>
          <a:endParaRPr lang="es-MX" sz="1200" dirty="0"/>
        </a:p>
      </dgm:t>
    </dgm:pt>
    <dgm:pt modelId="{FDBA04A2-03A8-4CC4-A35C-A51CC2F76B46}" type="parTrans" cxnId="{FD5BB5A4-A68D-4E61-AC51-91FE6A796146}">
      <dgm:prSet/>
      <dgm:spPr/>
      <dgm:t>
        <a:bodyPr/>
        <a:lstStyle/>
        <a:p>
          <a:endParaRPr lang="es-MX" sz="1200"/>
        </a:p>
      </dgm:t>
    </dgm:pt>
    <dgm:pt modelId="{C20FE71F-947D-4C8B-ACB4-51AC284E164F}" type="sibTrans" cxnId="{FD5BB5A4-A68D-4E61-AC51-91FE6A796146}">
      <dgm:prSet/>
      <dgm:spPr/>
      <dgm:t>
        <a:bodyPr/>
        <a:lstStyle/>
        <a:p>
          <a:endParaRPr lang="es-MX" sz="1200"/>
        </a:p>
      </dgm:t>
    </dgm:pt>
    <dgm:pt modelId="{04181BF1-4754-48C3-B31C-E480461FEBC8}">
      <dgm:prSet phldrT="[Texto]" custT="1"/>
      <dgm:spPr/>
      <dgm:t>
        <a:bodyPr/>
        <a:lstStyle/>
        <a:p>
          <a:pPr marL="57150" indent="0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sz="1250" dirty="0" smtClean="0"/>
            <a:t>Definir la política científica y tecnológica</a:t>
          </a:r>
          <a:endParaRPr lang="es-MX" sz="1250" dirty="0"/>
        </a:p>
      </dgm:t>
    </dgm:pt>
    <dgm:pt modelId="{2356873E-5540-4D24-B078-604B9ED07B9E}" type="parTrans" cxnId="{850BEBA1-A720-4C99-A8D5-623DB475A1C1}">
      <dgm:prSet/>
      <dgm:spPr/>
      <dgm:t>
        <a:bodyPr/>
        <a:lstStyle/>
        <a:p>
          <a:endParaRPr lang="es-MX" sz="1200"/>
        </a:p>
      </dgm:t>
    </dgm:pt>
    <dgm:pt modelId="{79B0E859-E8F5-4551-A16F-DF459320281D}" type="sibTrans" cxnId="{850BEBA1-A720-4C99-A8D5-623DB475A1C1}">
      <dgm:prSet/>
      <dgm:spPr/>
      <dgm:t>
        <a:bodyPr/>
        <a:lstStyle/>
        <a:p>
          <a:endParaRPr lang="es-MX" sz="1200"/>
        </a:p>
      </dgm:t>
    </dgm:pt>
    <dgm:pt modelId="{2320278A-D119-49F2-9C2D-7A4E6ED561F6}">
      <dgm:prSet phldrT="[Texto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sz="1250" dirty="0" smtClean="0"/>
            <a:t>Apoyar la gestión, la innovación y la transferencia científica y tecnológica, así como la generación de nuevo conocimiento.</a:t>
          </a:r>
          <a:endParaRPr lang="es-MX" sz="1250" dirty="0"/>
        </a:p>
      </dgm:t>
    </dgm:pt>
    <dgm:pt modelId="{C563C983-D961-4CC2-AB2F-F48F236DFC60}" type="parTrans" cxnId="{3423AB63-5F05-441B-893F-7CCFE1293FA2}">
      <dgm:prSet/>
      <dgm:spPr/>
      <dgm:t>
        <a:bodyPr/>
        <a:lstStyle/>
        <a:p>
          <a:endParaRPr lang="es-ES" sz="1200"/>
        </a:p>
      </dgm:t>
    </dgm:pt>
    <dgm:pt modelId="{DAF04C08-EE33-44F7-A46A-4781837DAF70}" type="sibTrans" cxnId="{3423AB63-5F05-441B-893F-7CCFE1293FA2}">
      <dgm:prSet/>
      <dgm:spPr/>
      <dgm:t>
        <a:bodyPr/>
        <a:lstStyle/>
        <a:p>
          <a:endParaRPr lang="es-ES" sz="1200"/>
        </a:p>
      </dgm:t>
    </dgm:pt>
    <dgm:pt modelId="{422AFEF3-F816-4976-80AC-D313114CAA6A}">
      <dgm:prSet phldrT="[Texto]" custT="1"/>
      <dgm:spPr/>
      <dgm:t>
        <a:bodyPr/>
        <a:lstStyle/>
        <a:p>
          <a:pPr marL="57150" indent="0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sz="1250" dirty="0" smtClean="0"/>
            <a:t>Coordinar el Sistema Nacional de </a:t>
          </a:r>
          <a:r>
            <a:rPr lang="es-MX" sz="1250" dirty="0" err="1" smtClean="0"/>
            <a:t>CyT</a:t>
          </a:r>
          <a:r>
            <a:rPr lang="es-MX" sz="1250" dirty="0" smtClean="0"/>
            <a:t> mediante el ejercicio de la rectoría.</a:t>
          </a:r>
          <a:endParaRPr lang="es-MX" sz="1250" dirty="0"/>
        </a:p>
      </dgm:t>
    </dgm:pt>
    <dgm:pt modelId="{4BC3A597-FEF3-4EED-9619-7BD4CB5E60FC}" type="parTrans" cxnId="{35CC7C75-F401-4391-899A-1089A9B6F446}">
      <dgm:prSet/>
      <dgm:spPr/>
      <dgm:t>
        <a:bodyPr/>
        <a:lstStyle/>
        <a:p>
          <a:endParaRPr lang="es-ES" sz="1200"/>
        </a:p>
      </dgm:t>
    </dgm:pt>
    <dgm:pt modelId="{4FB698F2-08F7-4E21-98AC-E112086D56CF}" type="sibTrans" cxnId="{35CC7C75-F401-4391-899A-1089A9B6F446}">
      <dgm:prSet/>
      <dgm:spPr/>
      <dgm:t>
        <a:bodyPr/>
        <a:lstStyle/>
        <a:p>
          <a:endParaRPr lang="es-ES" sz="1200"/>
        </a:p>
      </dgm:t>
    </dgm:pt>
    <dgm:pt modelId="{22E9CF28-03AB-435B-B176-347AA1148F85}">
      <dgm:prSet phldrT="[Texto]" custT="1"/>
      <dgm:spPr/>
      <dgm:t>
        <a:bodyPr/>
        <a:lstStyle/>
        <a:p>
          <a:pPr marL="57150" indent="0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sz="1250" dirty="0" smtClean="0"/>
            <a:t>Elaborar, poner en ejecución y dar seguimiento al Programa Nacional de Ciencia y Tecnología.</a:t>
          </a:r>
          <a:endParaRPr lang="es-MX" sz="1250" dirty="0"/>
        </a:p>
      </dgm:t>
    </dgm:pt>
    <dgm:pt modelId="{23A6144B-7B00-4183-A522-3DFB7B51B6EA}" type="parTrans" cxnId="{2F422E61-ACE3-4C0B-8D85-E985C259C4A4}">
      <dgm:prSet/>
      <dgm:spPr/>
      <dgm:t>
        <a:bodyPr/>
        <a:lstStyle/>
        <a:p>
          <a:endParaRPr lang="es-ES" sz="1200"/>
        </a:p>
      </dgm:t>
    </dgm:pt>
    <dgm:pt modelId="{33676AA4-478F-40C9-B145-B8B5EC4D0EBE}" type="sibTrans" cxnId="{2F422E61-ACE3-4C0B-8D85-E985C259C4A4}">
      <dgm:prSet/>
      <dgm:spPr/>
      <dgm:t>
        <a:bodyPr/>
        <a:lstStyle/>
        <a:p>
          <a:endParaRPr lang="es-ES" sz="1200"/>
        </a:p>
      </dgm:t>
    </dgm:pt>
    <dgm:pt modelId="{1778F6C0-E5B9-4B8C-9C46-41F57C3E3C8F}">
      <dgm:prSet phldrT="[Texto]" custT="1"/>
      <dgm:spPr/>
      <dgm:t>
        <a:bodyPr/>
        <a:lstStyle/>
        <a:p>
          <a:pPr marL="57150" indent="0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sz="1250" dirty="0" smtClean="0"/>
            <a:t>Conceder los incentivos de la Ley 7169 y Presidir la Comisión de Incentivos para la C y T.</a:t>
          </a:r>
          <a:endParaRPr lang="es-MX" sz="1250" dirty="0"/>
        </a:p>
      </dgm:t>
    </dgm:pt>
    <dgm:pt modelId="{0DA285E9-1C0A-42F2-8576-EA359E932628}" type="parTrans" cxnId="{29255272-8F52-4282-9E73-9F1D4EF596FA}">
      <dgm:prSet/>
      <dgm:spPr/>
      <dgm:t>
        <a:bodyPr/>
        <a:lstStyle/>
        <a:p>
          <a:endParaRPr lang="es-ES" sz="1200"/>
        </a:p>
      </dgm:t>
    </dgm:pt>
    <dgm:pt modelId="{BB641275-5CA7-4496-9E8D-E18F03C6FFF7}" type="sibTrans" cxnId="{29255272-8F52-4282-9E73-9F1D4EF596FA}">
      <dgm:prSet/>
      <dgm:spPr/>
      <dgm:t>
        <a:bodyPr/>
        <a:lstStyle/>
        <a:p>
          <a:endParaRPr lang="es-ES" sz="1200"/>
        </a:p>
      </dgm:t>
    </dgm:pt>
    <dgm:pt modelId="{DEC5BE14-1403-4367-9575-A7B4290501C0}">
      <dgm:prSet phldrT="[Texto]" custT="1"/>
      <dgm:spPr/>
      <dgm:t>
        <a:bodyPr/>
        <a:lstStyle/>
        <a:p>
          <a:pPr marL="57150" indent="0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sz="1250" dirty="0" smtClean="0"/>
            <a:t>Promover la creación y el mejoramiento de los instrumentos jurídicos y administrativos para el desarrollo de la C y T en el país.</a:t>
          </a:r>
          <a:endParaRPr lang="es-MX" sz="1250" dirty="0"/>
        </a:p>
      </dgm:t>
    </dgm:pt>
    <dgm:pt modelId="{1E5236B9-CE33-48CF-AE4C-EB2FB8F7DC16}" type="parTrans" cxnId="{27639098-1984-44D2-B29B-C4EBECA7E02E}">
      <dgm:prSet/>
      <dgm:spPr/>
      <dgm:t>
        <a:bodyPr/>
        <a:lstStyle/>
        <a:p>
          <a:endParaRPr lang="es-ES" sz="1200"/>
        </a:p>
      </dgm:t>
    </dgm:pt>
    <dgm:pt modelId="{FC8BBFF1-080F-4D07-B5BD-D6A09CDB89CF}" type="sibTrans" cxnId="{27639098-1984-44D2-B29B-C4EBECA7E02E}">
      <dgm:prSet/>
      <dgm:spPr/>
      <dgm:t>
        <a:bodyPr/>
        <a:lstStyle/>
        <a:p>
          <a:endParaRPr lang="es-ES" sz="1200"/>
        </a:p>
      </dgm:t>
    </dgm:pt>
    <dgm:pt modelId="{A4B93587-47DE-4771-AF7D-4F62056DBDAF}">
      <dgm:prSet phldrT="[Texto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sz="1250" dirty="0" smtClean="0"/>
            <a:t>Administrar y organizar el Registro Científico y Tecnológico. </a:t>
          </a:r>
          <a:endParaRPr lang="es-MX" sz="1250" dirty="0"/>
        </a:p>
      </dgm:t>
    </dgm:pt>
    <dgm:pt modelId="{D55DBD18-A5FE-412B-B0D5-E7128661AE18}" type="parTrans" cxnId="{40F1E041-DF04-43AD-9342-C79EF3F4A047}">
      <dgm:prSet/>
      <dgm:spPr/>
      <dgm:t>
        <a:bodyPr/>
        <a:lstStyle/>
        <a:p>
          <a:endParaRPr lang="es-ES" sz="1200"/>
        </a:p>
      </dgm:t>
    </dgm:pt>
    <dgm:pt modelId="{A3431052-7D14-42CC-A1E6-3565331F03D5}" type="sibTrans" cxnId="{40F1E041-DF04-43AD-9342-C79EF3F4A047}">
      <dgm:prSet/>
      <dgm:spPr/>
      <dgm:t>
        <a:bodyPr/>
        <a:lstStyle/>
        <a:p>
          <a:endParaRPr lang="es-ES" sz="1200"/>
        </a:p>
      </dgm:t>
    </dgm:pt>
    <dgm:pt modelId="{7C2C6B9B-BFA4-4F7B-B72B-E3A74F1962FE}">
      <dgm:prSet phldrT="[Texto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sz="1250" dirty="0" smtClean="0"/>
            <a:t>Asesorar a la Comisión de Incentivos.</a:t>
          </a:r>
          <a:endParaRPr lang="es-MX" sz="1250" dirty="0"/>
        </a:p>
      </dgm:t>
    </dgm:pt>
    <dgm:pt modelId="{FA8BDCD4-5738-492E-B0EB-927E5D114CF9}" type="parTrans" cxnId="{2DBDD0DC-D383-4721-90DF-47EBE6D12BF0}">
      <dgm:prSet/>
      <dgm:spPr/>
      <dgm:t>
        <a:bodyPr/>
        <a:lstStyle/>
        <a:p>
          <a:endParaRPr lang="es-ES" sz="1200"/>
        </a:p>
      </dgm:t>
    </dgm:pt>
    <dgm:pt modelId="{37D90806-9159-470F-8162-F6837663A767}" type="sibTrans" cxnId="{2DBDD0DC-D383-4721-90DF-47EBE6D12BF0}">
      <dgm:prSet/>
      <dgm:spPr/>
      <dgm:t>
        <a:bodyPr/>
        <a:lstStyle/>
        <a:p>
          <a:endParaRPr lang="es-ES" sz="1200"/>
        </a:p>
      </dgm:t>
    </dgm:pt>
    <dgm:pt modelId="{BEC599CD-CB64-4928-9AD6-D6163D5C73D5}">
      <dgm:prSet phldrT="[Texto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sz="1250" dirty="0" smtClean="0"/>
            <a:t>Administrar los Fondos de Incentivos.</a:t>
          </a:r>
          <a:endParaRPr lang="es-MX" sz="1250" dirty="0"/>
        </a:p>
      </dgm:t>
    </dgm:pt>
    <dgm:pt modelId="{D71DAE7B-5068-457D-BA2B-C32ABF3E0269}" type="parTrans" cxnId="{5197DDAF-15D9-4D9F-9E8C-CCF4A0AD731D}">
      <dgm:prSet/>
      <dgm:spPr/>
      <dgm:t>
        <a:bodyPr/>
        <a:lstStyle/>
        <a:p>
          <a:endParaRPr lang="es-ES" sz="1200"/>
        </a:p>
      </dgm:t>
    </dgm:pt>
    <dgm:pt modelId="{ECAC8E6E-4F44-4632-B051-4B2DCDCE3D5A}" type="sibTrans" cxnId="{5197DDAF-15D9-4D9F-9E8C-CCF4A0AD731D}">
      <dgm:prSet/>
      <dgm:spPr/>
      <dgm:t>
        <a:bodyPr/>
        <a:lstStyle/>
        <a:p>
          <a:endParaRPr lang="es-ES" sz="1200"/>
        </a:p>
      </dgm:t>
    </dgm:pt>
    <dgm:pt modelId="{CF380422-6E51-43C6-971B-E83AD52884E6}">
      <dgm:prSet phldrT="[Texto]" custT="1"/>
      <dgm:spPr/>
      <dgm:t>
        <a:bodyPr/>
        <a:lstStyle/>
        <a:p>
          <a:pPr marL="57150" indent="0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sz="1250" dirty="0" smtClean="0"/>
            <a:t> Definir, en conjunto con la Comisión de Incentivos y el Consejo Director del </a:t>
          </a:r>
          <a:r>
            <a:rPr lang="es-MX" sz="1250" dirty="0" err="1" smtClean="0"/>
            <a:t>Conicit</a:t>
          </a:r>
          <a:r>
            <a:rPr lang="es-MX" sz="1250" dirty="0" smtClean="0"/>
            <a:t>, el porcentaje de los fondos de incentivos que será asignado a cada actividad.</a:t>
          </a:r>
          <a:endParaRPr lang="es-MX" sz="1250" dirty="0"/>
        </a:p>
      </dgm:t>
    </dgm:pt>
    <dgm:pt modelId="{ED35EDF9-86B0-4368-B8BB-1D7D8A7BFFB2}" type="parTrans" cxnId="{BF93A9B7-5201-401F-8E52-FF6957E94C2C}">
      <dgm:prSet/>
      <dgm:spPr/>
      <dgm:t>
        <a:bodyPr/>
        <a:lstStyle/>
        <a:p>
          <a:endParaRPr lang="es-ES" sz="1200"/>
        </a:p>
      </dgm:t>
    </dgm:pt>
    <dgm:pt modelId="{4FB68EEA-A989-4F18-8B8F-84BCB7526256}" type="sibTrans" cxnId="{BF93A9B7-5201-401F-8E52-FF6957E94C2C}">
      <dgm:prSet/>
      <dgm:spPr/>
      <dgm:t>
        <a:bodyPr/>
        <a:lstStyle/>
        <a:p>
          <a:endParaRPr lang="es-ES" sz="1200"/>
        </a:p>
      </dgm:t>
    </dgm:pt>
    <dgm:pt modelId="{674230FE-8CAF-480F-821E-417269D0C428}">
      <dgm:prSet phldrT="[Texto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sz="1250" dirty="0" smtClean="0"/>
            <a:t>Clasificar, dar seguimiento y evaluar a los investigadores inscritos en el Régimen de Promoción al Investigador (sin implementar).</a:t>
          </a:r>
          <a:endParaRPr lang="es-MX" sz="1250" dirty="0"/>
        </a:p>
      </dgm:t>
    </dgm:pt>
    <dgm:pt modelId="{70383901-7890-48CA-AE81-4C2306A5E76A}" type="parTrans" cxnId="{E8A8890A-F14A-45AC-85E6-9B89B7CE5B55}">
      <dgm:prSet/>
      <dgm:spPr/>
      <dgm:t>
        <a:bodyPr/>
        <a:lstStyle/>
        <a:p>
          <a:endParaRPr lang="es-ES" sz="1200"/>
        </a:p>
      </dgm:t>
    </dgm:pt>
    <dgm:pt modelId="{E7ADD9DD-A2F0-48D4-8E2D-B5EFD8008E2F}" type="sibTrans" cxnId="{E8A8890A-F14A-45AC-85E6-9B89B7CE5B55}">
      <dgm:prSet/>
      <dgm:spPr/>
      <dgm:t>
        <a:bodyPr/>
        <a:lstStyle/>
        <a:p>
          <a:endParaRPr lang="es-ES" sz="1200"/>
        </a:p>
      </dgm:t>
    </dgm:pt>
    <dgm:pt modelId="{AC370AA7-1937-4DAE-B616-4156E226053F}">
      <dgm:prSet phldrT="[Texto]" custT="1"/>
      <dgm:spPr/>
      <dgm:t>
        <a:bodyPr/>
        <a:lstStyle/>
        <a:p>
          <a:pPr marL="57150" indent="0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sz="1250" dirty="0" smtClean="0"/>
            <a:t>Organizar, en conjunto con el </a:t>
          </a:r>
          <a:r>
            <a:rPr lang="es-MX" sz="1250" dirty="0" err="1" smtClean="0"/>
            <a:t>Conicit</a:t>
          </a:r>
          <a:r>
            <a:rPr lang="es-MX" sz="1250" dirty="0" smtClean="0"/>
            <a:t> y el MEP la Feria Nacional de C y T.</a:t>
          </a:r>
          <a:endParaRPr lang="es-MX" sz="1250" dirty="0"/>
        </a:p>
      </dgm:t>
    </dgm:pt>
    <dgm:pt modelId="{F7945240-BD1E-4878-8C44-7C24E587A0B0}" type="parTrans" cxnId="{78049B2B-16EE-4461-9B90-57ABD7402FD8}">
      <dgm:prSet/>
      <dgm:spPr/>
      <dgm:t>
        <a:bodyPr/>
        <a:lstStyle/>
        <a:p>
          <a:endParaRPr lang="es-ES" sz="1200"/>
        </a:p>
      </dgm:t>
    </dgm:pt>
    <dgm:pt modelId="{DD3908C9-C441-4860-A38D-8CE117B4FA3A}" type="sibTrans" cxnId="{78049B2B-16EE-4461-9B90-57ABD7402FD8}">
      <dgm:prSet/>
      <dgm:spPr/>
      <dgm:t>
        <a:bodyPr/>
        <a:lstStyle/>
        <a:p>
          <a:endParaRPr lang="es-ES" sz="1200"/>
        </a:p>
      </dgm:t>
    </dgm:pt>
    <dgm:pt modelId="{AD8BD74B-EE93-48B5-AAD8-86E79A957ADB}">
      <dgm:prSet phldrT="[Texto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sz="1250" dirty="0" smtClean="0"/>
            <a:t>Otorgar reconocimientos  a la difusión de la C y T.</a:t>
          </a:r>
          <a:endParaRPr lang="es-MX" sz="1250" dirty="0"/>
        </a:p>
      </dgm:t>
    </dgm:pt>
    <dgm:pt modelId="{7C6F331B-9C21-443D-B239-EFAC976C3FDE}" type="parTrans" cxnId="{B302FA85-8B38-4748-A5A8-393A9794375D}">
      <dgm:prSet/>
      <dgm:spPr/>
      <dgm:t>
        <a:bodyPr/>
        <a:lstStyle/>
        <a:p>
          <a:endParaRPr lang="es-ES" sz="1200"/>
        </a:p>
      </dgm:t>
    </dgm:pt>
    <dgm:pt modelId="{E0F7B048-EA73-44CD-AA0B-BD4431D05F72}" type="sibTrans" cxnId="{B302FA85-8B38-4748-A5A8-393A9794375D}">
      <dgm:prSet/>
      <dgm:spPr/>
      <dgm:t>
        <a:bodyPr/>
        <a:lstStyle/>
        <a:p>
          <a:endParaRPr lang="es-ES" sz="1200"/>
        </a:p>
      </dgm:t>
    </dgm:pt>
    <dgm:pt modelId="{CDBC8DC8-A9DC-42E9-8928-72D303E5D935}">
      <dgm:prSet phldrT="[Texto]" custT="1"/>
      <dgm:spPr/>
      <dgm:t>
        <a:bodyPr/>
        <a:lstStyle/>
        <a:p>
          <a:pPr marL="57150" indent="0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sz="1250" dirty="0" smtClean="0"/>
            <a:t>Apoyar las funciones de </a:t>
          </a:r>
          <a:r>
            <a:rPr lang="es-MX" sz="1250" dirty="0" err="1" smtClean="0"/>
            <a:t>Mideplan</a:t>
          </a:r>
          <a:r>
            <a:rPr lang="es-MX" sz="1250" dirty="0" smtClean="0"/>
            <a:t> en el campo de la cooperación técnica internacional. </a:t>
          </a:r>
          <a:endParaRPr lang="es-MX" sz="1250" dirty="0">
            <a:solidFill>
              <a:srgbClr val="FF0000"/>
            </a:solidFill>
          </a:endParaRPr>
        </a:p>
      </dgm:t>
    </dgm:pt>
    <dgm:pt modelId="{6E2B0D3F-5A0D-4151-AA68-3BCBB82ABE80}" type="parTrans" cxnId="{A33BFC03-BCE4-4FC3-A30B-1A31740761E5}">
      <dgm:prSet/>
      <dgm:spPr/>
      <dgm:t>
        <a:bodyPr/>
        <a:lstStyle/>
        <a:p>
          <a:endParaRPr lang="es-ES" sz="1200"/>
        </a:p>
      </dgm:t>
    </dgm:pt>
    <dgm:pt modelId="{AF352757-6BFE-4136-BEC8-4D48657DCFE4}" type="sibTrans" cxnId="{A33BFC03-BCE4-4FC3-A30B-1A31740761E5}">
      <dgm:prSet/>
      <dgm:spPr/>
      <dgm:t>
        <a:bodyPr/>
        <a:lstStyle/>
        <a:p>
          <a:endParaRPr lang="es-ES" sz="1200"/>
        </a:p>
      </dgm:t>
    </dgm:pt>
    <dgm:pt modelId="{EB7B8359-4F16-4AE9-84FD-3D78CF23EC8F}">
      <dgm:prSet phldrT="[Texto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sz="1250" dirty="0" smtClean="0"/>
            <a:t>Evaluar técnicamente los proyectos que solicitan crédito al Sistema Bancario Nacional (sin implementar).</a:t>
          </a:r>
          <a:endParaRPr lang="es-MX" sz="1250" dirty="0"/>
        </a:p>
      </dgm:t>
    </dgm:pt>
    <dgm:pt modelId="{6CD32CDD-8A84-4CCE-B7B3-EA705FF65127}" type="parTrans" cxnId="{AD025D8A-9392-40D0-BCE3-C33AF2C861D4}">
      <dgm:prSet/>
      <dgm:spPr/>
      <dgm:t>
        <a:bodyPr/>
        <a:lstStyle/>
        <a:p>
          <a:endParaRPr lang="es-ES" sz="1200"/>
        </a:p>
      </dgm:t>
    </dgm:pt>
    <dgm:pt modelId="{8DC2552F-7B71-4B32-8FD2-7801712607F5}" type="sibTrans" cxnId="{AD025D8A-9392-40D0-BCE3-C33AF2C861D4}">
      <dgm:prSet/>
      <dgm:spPr/>
      <dgm:t>
        <a:bodyPr/>
        <a:lstStyle/>
        <a:p>
          <a:endParaRPr lang="es-ES" sz="1200"/>
        </a:p>
      </dgm:t>
    </dgm:pt>
    <dgm:pt modelId="{C8B59232-C67B-4C95-A26C-BC59311F103D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250" dirty="0" smtClean="0"/>
            <a:t>Fomentar la creación de parques tecnológicos, en colaboración con la empresa privada y las universidades.</a:t>
          </a:r>
          <a:r>
            <a:rPr lang="es-MX" sz="1250" baseline="0" dirty="0" smtClean="0">
              <a:solidFill>
                <a:srgbClr val="FF0000"/>
              </a:solidFill>
            </a:rPr>
            <a:t> </a:t>
          </a:r>
          <a:endParaRPr lang="es-MX" sz="1250" dirty="0"/>
        </a:p>
      </dgm:t>
    </dgm:pt>
    <dgm:pt modelId="{7BE26ED9-9078-4CAD-BDED-1C4D1A44865B}" type="parTrans" cxnId="{546AE7B1-214A-4223-92DF-2AE628BDFF36}">
      <dgm:prSet/>
      <dgm:spPr/>
      <dgm:t>
        <a:bodyPr/>
        <a:lstStyle/>
        <a:p>
          <a:endParaRPr lang="es-ES" sz="1200"/>
        </a:p>
      </dgm:t>
    </dgm:pt>
    <dgm:pt modelId="{AC1D7C98-FEF1-4205-BC9B-DDD95915324C}" type="sibTrans" cxnId="{546AE7B1-214A-4223-92DF-2AE628BDFF36}">
      <dgm:prSet/>
      <dgm:spPr/>
      <dgm:t>
        <a:bodyPr/>
        <a:lstStyle/>
        <a:p>
          <a:endParaRPr lang="es-ES" sz="1200"/>
        </a:p>
      </dgm:t>
    </dgm:pt>
    <dgm:pt modelId="{FF1825F5-33D4-40FD-8D0D-85062BAD1BA9}">
      <dgm:prSet phldrT="[Texto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sz="1250" dirty="0" smtClean="0"/>
            <a:t>Apoyar financieramente programas y proyectos de investigación, fortalecimiento de los programas de posgrado, mejoramiento de la infraestructura y equipamiento , que desarrollen los centros y laboratorios del país.</a:t>
          </a:r>
          <a:endParaRPr lang="es-MX" sz="1250" dirty="0"/>
        </a:p>
      </dgm:t>
    </dgm:pt>
    <dgm:pt modelId="{81B6F5BC-2627-48EF-B2E8-153224998093}" type="parTrans" cxnId="{0B6BEFAA-312F-42A2-9C12-91CCFA8574F5}">
      <dgm:prSet/>
      <dgm:spPr/>
      <dgm:t>
        <a:bodyPr/>
        <a:lstStyle/>
        <a:p>
          <a:endParaRPr lang="es-ES" sz="1200"/>
        </a:p>
      </dgm:t>
    </dgm:pt>
    <dgm:pt modelId="{A2146EFF-112B-4E7F-BB21-CB557091EC55}" type="sibTrans" cxnId="{0B6BEFAA-312F-42A2-9C12-91CCFA8574F5}">
      <dgm:prSet/>
      <dgm:spPr/>
      <dgm:t>
        <a:bodyPr/>
        <a:lstStyle/>
        <a:p>
          <a:endParaRPr lang="es-ES" sz="1200"/>
        </a:p>
      </dgm:t>
    </dgm:pt>
    <dgm:pt modelId="{967F1D49-83D7-4FF1-B920-8BE628B9FB3F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250" baseline="0" dirty="0" smtClean="0">
              <a:solidFill>
                <a:schemeClr val="tx1"/>
              </a:solidFill>
            </a:rPr>
            <a:t>Proponer programas crediticios en el Sistema  Bancario Nacional (sin implementar).</a:t>
          </a:r>
          <a:endParaRPr lang="es-MX" sz="1250" dirty="0" smtClean="0">
            <a:solidFill>
              <a:schemeClr val="tx1"/>
            </a:solidFill>
          </a:endParaRPr>
        </a:p>
        <a:p>
          <a:pPr marL="57150" indent="0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endParaRPr lang="es-MX" sz="1250" dirty="0"/>
        </a:p>
      </dgm:t>
    </dgm:pt>
    <dgm:pt modelId="{B60A741E-ED1C-46A3-B653-84F11884F4AD}" type="parTrans" cxnId="{DBD6BE45-E471-480A-8802-A4F41BA2DF0D}">
      <dgm:prSet/>
      <dgm:spPr/>
      <dgm:t>
        <a:bodyPr/>
        <a:lstStyle/>
        <a:p>
          <a:endParaRPr lang="es-ES" sz="1200"/>
        </a:p>
      </dgm:t>
    </dgm:pt>
    <dgm:pt modelId="{2DB1C79A-EB90-40E2-8302-A10AC185A999}" type="sibTrans" cxnId="{DBD6BE45-E471-480A-8802-A4F41BA2DF0D}">
      <dgm:prSet/>
      <dgm:spPr/>
      <dgm:t>
        <a:bodyPr/>
        <a:lstStyle/>
        <a:p>
          <a:endParaRPr lang="es-ES" sz="1200"/>
        </a:p>
      </dgm:t>
    </dgm:pt>
    <dgm:pt modelId="{564216F3-B357-47C0-80A6-5C76BA9DBFC5}" type="pres">
      <dgm:prSet presAssocID="{6F886184-69C4-4D07-944D-4F2ECA772EC5}" presName="diagram" presStyleCnt="0">
        <dgm:presLayoutVars>
          <dgm:dir/>
          <dgm:animLvl val="lvl"/>
          <dgm:resizeHandles val="exact"/>
        </dgm:presLayoutVars>
      </dgm:prSet>
      <dgm:spPr/>
    </dgm:pt>
    <dgm:pt modelId="{C1C5B5DF-A835-4F74-9422-7E7C814360FF}" type="pres">
      <dgm:prSet presAssocID="{8288C8CA-8DFE-432A-B52E-7171E4C86014}" presName="compNode" presStyleCnt="0"/>
      <dgm:spPr/>
    </dgm:pt>
    <dgm:pt modelId="{730ED4C3-67F0-4250-928E-5A7D0D4E9673}" type="pres">
      <dgm:prSet presAssocID="{8288C8CA-8DFE-432A-B52E-7171E4C86014}" presName="childRect" presStyleLbl="bgAcc1" presStyleIdx="0" presStyleCnt="2" custScaleX="100521" custScaleY="244671" custLinFactNeighborX="94" custLinFactNeighborY="-2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73DA4C3-5469-4584-909C-CBD656D2813B}" type="pres">
      <dgm:prSet presAssocID="{8288C8CA-8DFE-432A-B52E-7171E4C8601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17798E-FF98-4046-9780-B73D11987498}" type="pres">
      <dgm:prSet presAssocID="{8288C8CA-8DFE-432A-B52E-7171E4C86014}" presName="parentRect" presStyleLbl="alignNode1" presStyleIdx="0" presStyleCnt="2" custScaleY="80593" custLinFactNeighborX="648" custLinFactNeighborY="76527"/>
      <dgm:spPr/>
      <dgm:t>
        <a:bodyPr/>
        <a:lstStyle/>
        <a:p>
          <a:endParaRPr lang="es-ES"/>
        </a:p>
      </dgm:t>
    </dgm:pt>
    <dgm:pt modelId="{E6E15267-B9BB-46C6-845E-153C389C3564}" type="pres">
      <dgm:prSet presAssocID="{8288C8CA-8DFE-432A-B52E-7171E4C86014}" presName="adorn" presStyleLbl="fgAccFollowNode1" presStyleIdx="0" presStyleCnt="2" custLinFactNeighborX="1866" custLinFactNeighborY="3982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0073038-8598-4754-AF48-35ADEF060F15}" type="pres">
      <dgm:prSet presAssocID="{C20FE71F-947D-4C8B-ACB4-51AC284E164F}" presName="sibTrans" presStyleLbl="sibTrans2D1" presStyleIdx="0" presStyleCnt="0"/>
      <dgm:spPr/>
      <dgm:t>
        <a:bodyPr/>
        <a:lstStyle/>
        <a:p>
          <a:endParaRPr lang="es-ES"/>
        </a:p>
      </dgm:t>
    </dgm:pt>
    <dgm:pt modelId="{88E6665D-2F59-441C-BEFA-5BAEC7936DD4}" type="pres">
      <dgm:prSet presAssocID="{9F232B8D-A03A-493D-9BD1-36B753A521AB}" presName="compNode" presStyleCnt="0"/>
      <dgm:spPr/>
    </dgm:pt>
    <dgm:pt modelId="{008319CF-855F-4D45-9E14-88C1693426A5}" type="pres">
      <dgm:prSet presAssocID="{9F232B8D-A03A-493D-9BD1-36B753A521AB}" presName="childRect" presStyleLbl="bgAcc1" presStyleIdx="1" presStyleCnt="2" custScaleX="95517" custScaleY="244981" custLinFactNeighborX="231" custLinFactNeighborY="2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1FEC7A-F008-4809-B54E-404230B6E622}" type="pres">
      <dgm:prSet presAssocID="{9F232B8D-A03A-493D-9BD1-36B753A521A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1D2826-E0D6-40A9-8751-BC87F05D0829}" type="pres">
      <dgm:prSet presAssocID="{9F232B8D-A03A-493D-9BD1-36B753A521AB}" presName="parentRect" presStyleLbl="alignNode1" presStyleIdx="1" presStyleCnt="2" custScaleX="97314" custScaleY="85753" custLinFactNeighborX="1130" custLinFactNeighborY="75755"/>
      <dgm:spPr/>
      <dgm:t>
        <a:bodyPr/>
        <a:lstStyle/>
        <a:p>
          <a:endParaRPr lang="es-ES"/>
        </a:p>
      </dgm:t>
    </dgm:pt>
    <dgm:pt modelId="{B95D0686-D20E-4C0A-B7C9-8CCA3EC1C420}" type="pres">
      <dgm:prSet presAssocID="{9F232B8D-A03A-493D-9BD1-36B753A521AB}" presName="adorn" presStyleLbl="fgAccFollowNode1" presStyleIdx="1" presStyleCnt="2" custLinFactNeighborX="833" custLinFactNeighborY="4008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40F1E041-DF04-43AD-9342-C79EF3F4A047}" srcId="{9F232B8D-A03A-493D-9BD1-36B753A521AB}" destId="{A4B93587-47DE-4771-AF7D-4F62056DBDAF}" srcOrd="2" destOrd="0" parTransId="{D55DBD18-A5FE-412B-B0D5-E7128661AE18}" sibTransId="{A3431052-7D14-42CC-A1E6-3565331F03D5}"/>
    <dgm:cxn modelId="{CB6516BB-637D-4A4B-AE2E-1EFF6BBCC54D}" type="presOf" srcId="{BEC599CD-CB64-4928-9AD6-D6163D5C73D5}" destId="{008319CF-855F-4D45-9E14-88C1693426A5}" srcOrd="0" destOrd="4" presId="urn:microsoft.com/office/officeart/2005/8/layout/bList2"/>
    <dgm:cxn modelId="{A49BD529-6417-4832-BB5D-B2407453A219}" type="presOf" srcId="{22E9CF28-03AB-435B-B176-347AA1148F85}" destId="{730ED4C3-67F0-4250-928E-5A7D0D4E9673}" srcOrd="0" destOrd="2" presId="urn:microsoft.com/office/officeart/2005/8/layout/bList2"/>
    <dgm:cxn modelId="{975FA7B9-6BF3-4CBF-9EB1-D5F18FC532A1}" type="presOf" srcId="{C20FE71F-947D-4C8B-ACB4-51AC284E164F}" destId="{C0073038-8598-4754-AF48-35ADEF060F15}" srcOrd="0" destOrd="0" presId="urn:microsoft.com/office/officeart/2005/8/layout/bList2"/>
    <dgm:cxn modelId="{B0C64A53-ED50-43D0-89D8-2D40AEB51F31}" type="presOf" srcId="{CF380422-6E51-43C6-971B-E83AD52884E6}" destId="{730ED4C3-67F0-4250-928E-5A7D0D4E9673}" srcOrd="0" destOrd="5" presId="urn:microsoft.com/office/officeart/2005/8/layout/bList2"/>
    <dgm:cxn modelId="{01A51CA9-5BB6-4260-848A-0F5358D4E355}" type="presOf" srcId="{6F886184-69C4-4D07-944D-4F2ECA772EC5}" destId="{564216F3-B357-47C0-80A6-5C76BA9DBFC5}" srcOrd="0" destOrd="0" presId="urn:microsoft.com/office/officeart/2005/8/layout/bList2"/>
    <dgm:cxn modelId="{520BC827-8FB8-41B0-AF80-F8D5AA18BE8A}" type="presOf" srcId="{A4B93587-47DE-4771-AF7D-4F62056DBDAF}" destId="{008319CF-855F-4D45-9E14-88C1693426A5}" srcOrd="0" destOrd="2" presId="urn:microsoft.com/office/officeart/2005/8/layout/bList2"/>
    <dgm:cxn modelId="{04AE0C5A-F3EB-450D-AB66-EDA5A5FE434D}" type="presOf" srcId="{04181BF1-4754-48C3-B31C-E480461FEBC8}" destId="{730ED4C3-67F0-4250-928E-5A7D0D4E9673}" srcOrd="0" destOrd="0" presId="urn:microsoft.com/office/officeart/2005/8/layout/bList2"/>
    <dgm:cxn modelId="{BF93A9B7-5201-401F-8E52-FF6957E94C2C}" srcId="{8288C8CA-8DFE-432A-B52E-7171E4C86014}" destId="{CF380422-6E51-43C6-971B-E83AD52884E6}" srcOrd="5" destOrd="0" parTransId="{ED35EDF9-86B0-4368-B8BB-1D7D8A7BFFB2}" sibTransId="{4FB68EEA-A989-4F18-8B8F-84BCB7526256}"/>
    <dgm:cxn modelId="{AF57200D-486B-40BD-9B04-5AB6D49F5BA7}" type="presOf" srcId="{FF1825F5-33D4-40FD-8D0D-85062BAD1BA9}" destId="{008319CF-855F-4D45-9E14-88C1693426A5}" srcOrd="0" destOrd="6" presId="urn:microsoft.com/office/officeart/2005/8/layout/bList2"/>
    <dgm:cxn modelId="{4B3E6D1A-2C8D-4114-BF05-2A1777FC9401}" srcId="{9F232B8D-A03A-493D-9BD1-36B753A521AB}" destId="{96954CE9-A23B-4D20-AF89-6372DA655A2D}" srcOrd="0" destOrd="0" parTransId="{CFEE1567-1D03-42F7-B6F1-6C4F50CEF78F}" sibTransId="{505C413C-4F12-47D6-8E8C-C6D9B19D56E6}"/>
    <dgm:cxn modelId="{4F72DCC0-F608-4601-82B8-8C0C5ED1E792}" type="presOf" srcId="{96954CE9-A23B-4D20-AF89-6372DA655A2D}" destId="{008319CF-855F-4D45-9E14-88C1693426A5}" srcOrd="0" destOrd="0" presId="urn:microsoft.com/office/officeart/2005/8/layout/bList2"/>
    <dgm:cxn modelId="{A33BFC03-BCE4-4FC3-A30B-1A31740761E5}" srcId="{8288C8CA-8DFE-432A-B52E-7171E4C86014}" destId="{CDBC8DC8-A9DC-42E9-8928-72D303E5D935}" srcOrd="7" destOrd="0" parTransId="{6E2B0D3F-5A0D-4151-AA68-3BCBB82ABE80}" sibTransId="{AF352757-6BFE-4136-BEC8-4D48657DCFE4}"/>
    <dgm:cxn modelId="{75DE5115-27C7-48D6-BBB1-81FE0677B9AE}" type="presOf" srcId="{1778F6C0-E5B9-4B8C-9C46-41F57C3E3C8F}" destId="{730ED4C3-67F0-4250-928E-5A7D0D4E9673}" srcOrd="0" destOrd="3" presId="urn:microsoft.com/office/officeart/2005/8/layout/bList2"/>
    <dgm:cxn modelId="{29255272-8F52-4282-9E73-9F1D4EF596FA}" srcId="{8288C8CA-8DFE-432A-B52E-7171E4C86014}" destId="{1778F6C0-E5B9-4B8C-9C46-41F57C3E3C8F}" srcOrd="3" destOrd="0" parTransId="{0DA285E9-1C0A-42F2-8576-EA359E932628}" sibTransId="{BB641275-5CA7-4496-9E8D-E18F03C6FFF7}"/>
    <dgm:cxn modelId="{A0B86A2F-DA1B-49CF-AAA0-AC231C8B8A04}" type="presOf" srcId="{9F232B8D-A03A-493D-9BD1-36B753A521AB}" destId="{6F1D2826-E0D6-40A9-8751-BC87F05D0829}" srcOrd="1" destOrd="0" presId="urn:microsoft.com/office/officeart/2005/8/layout/bList2"/>
    <dgm:cxn modelId="{7FFBCCF4-15C9-454F-9658-E3233013CE63}" type="presOf" srcId="{2320278A-D119-49F2-9C2D-7A4E6ED561F6}" destId="{008319CF-855F-4D45-9E14-88C1693426A5}" srcOrd="0" destOrd="1" presId="urn:microsoft.com/office/officeart/2005/8/layout/bList2"/>
    <dgm:cxn modelId="{69438D1C-8F4F-4C5C-BC23-EE0958884CBB}" type="presOf" srcId="{967F1D49-83D7-4FF1-B920-8BE628B9FB3F}" destId="{730ED4C3-67F0-4250-928E-5A7D0D4E9673}" srcOrd="0" destOrd="9" presId="urn:microsoft.com/office/officeart/2005/8/layout/bList2"/>
    <dgm:cxn modelId="{27639098-1984-44D2-B29B-C4EBECA7E02E}" srcId="{8288C8CA-8DFE-432A-B52E-7171E4C86014}" destId="{DEC5BE14-1403-4367-9575-A7B4290501C0}" srcOrd="4" destOrd="0" parTransId="{1E5236B9-CE33-48CF-AE4C-EB2FB8F7DC16}" sibTransId="{FC8BBFF1-080F-4D07-B5BD-D6A09CDB89CF}"/>
    <dgm:cxn modelId="{2F422E61-ACE3-4C0B-8D85-E985C259C4A4}" srcId="{8288C8CA-8DFE-432A-B52E-7171E4C86014}" destId="{22E9CF28-03AB-435B-B176-347AA1148F85}" srcOrd="2" destOrd="0" parTransId="{23A6144B-7B00-4183-A522-3DFB7B51B6EA}" sibTransId="{33676AA4-478F-40C9-B145-B8B5EC4D0EBE}"/>
    <dgm:cxn modelId="{FD5BB5A4-A68D-4E61-AC51-91FE6A796146}" srcId="{6F886184-69C4-4D07-944D-4F2ECA772EC5}" destId="{8288C8CA-8DFE-432A-B52E-7171E4C86014}" srcOrd="0" destOrd="0" parTransId="{FDBA04A2-03A8-4CC4-A35C-A51CC2F76B46}" sibTransId="{C20FE71F-947D-4C8B-ACB4-51AC284E164F}"/>
    <dgm:cxn modelId="{3982468F-80A0-4074-893B-C8DF1F10A37C}" type="presOf" srcId="{CDBC8DC8-A9DC-42E9-8928-72D303E5D935}" destId="{730ED4C3-67F0-4250-928E-5A7D0D4E9673}" srcOrd="0" destOrd="7" presId="urn:microsoft.com/office/officeart/2005/8/layout/bList2"/>
    <dgm:cxn modelId="{1577992D-470E-434C-AC30-38F520E4D72A}" type="presOf" srcId="{AD8BD74B-EE93-48B5-AAD8-86E79A957ADB}" destId="{008319CF-855F-4D45-9E14-88C1693426A5}" srcOrd="0" destOrd="5" presId="urn:microsoft.com/office/officeart/2005/8/layout/bList2"/>
    <dgm:cxn modelId="{546AE7B1-214A-4223-92DF-2AE628BDFF36}" srcId="{8288C8CA-8DFE-432A-B52E-7171E4C86014}" destId="{C8B59232-C67B-4C95-A26C-BC59311F103D}" srcOrd="8" destOrd="0" parTransId="{7BE26ED9-9078-4CAD-BDED-1C4D1A44865B}" sibTransId="{AC1D7C98-FEF1-4205-BC9B-DDD95915324C}"/>
    <dgm:cxn modelId="{3E40FAC7-476D-4505-8965-52ADFD31F9C5}" type="presOf" srcId="{422AFEF3-F816-4976-80AC-D313114CAA6A}" destId="{730ED4C3-67F0-4250-928E-5A7D0D4E9673}" srcOrd="0" destOrd="1" presId="urn:microsoft.com/office/officeart/2005/8/layout/bList2"/>
    <dgm:cxn modelId="{AED6584F-570C-48B3-B87D-D935894E9DD0}" srcId="{6F886184-69C4-4D07-944D-4F2ECA772EC5}" destId="{9F232B8D-A03A-493D-9BD1-36B753A521AB}" srcOrd="1" destOrd="0" parTransId="{549DD5D8-95F2-4259-991A-52369AFFD941}" sibTransId="{9AF97FDE-E6AC-482D-A62D-28C024743613}"/>
    <dgm:cxn modelId="{B302FA85-8B38-4748-A5A8-393A9794375D}" srcId="{9F232B8D-A03A-493D-9BD1-36B753A521AB}" destId="{AD8BD74B-EE93-48B5-AAD8-86E79A957ADB}" srcOrd="5" destOrd="0" parTransId="{7C6F331B-9C21-443D-B239-EFAC976C3FDE}" sibTransId="{E0F7B048-EA73-44CD-AA0B-BD4431D05F72}"/>
    <dgm:cxn modelId="{B758C316-2A59-4847-9218-13EAB87A7EDE}" type="presOf" srcId="{EB7B8359-4F16-4AE9-84FD-3D78CF23EC8F}" destId="{008319CF-855F-4D45-9E14-88C1693426A5}" srcOrd="0" destOrd="8" presId="urn:microsoft.com/office/officeart/2005/8/layout/bList2"/>
    <dgm:cxn modelId="{0B6BEFAA-312F-42A2-9C12-91CCFA8574F5}" srcId="{9F232B8D-A03A-493D-9BD1-36B753A521AB}" destId="{FF1825F5-33D4-40FD-8D0D-85062BAD1BA9}" srcOrd="6" destOrd="0" parTransId="{81B6F5BC-2627-48EF-B2E8-153224998093}" sibTransId="{A2146EFF-112B-4E7F-BB21-CB557091EC55}"/>
    <dgm:cxn modelId="{35CC7C75-F401-4391-899A-1089A9B6F446}" srcId="{8288C8CA-8DFE-432A-B52E-7171E4C86014}" destId="{422AFEF3-F816-4976-80AC-D313114CAA6A}" srcOrd="1" destOrd="0" parTransId="{4BC3A597-FEF3-4EED-9619-7BD4CB5E60FC}" sibTransId="{4FB698F2-08F7-4E21-98AC-E112086D56CF}"/>
    <dgm:cxn modelId="{78049B2B-16EE-4461-9B90-57ABD7402FD8}" srcId="{8288C8CA-8DFE-432A-B52E-7171E4C86014}" destId="{AC370AA7-1937-4DAE-B616-4156E226053F}" srcOrd="6" destOrd="0" parTransId="{F7945240-BD1E-4878-8C44-7C24E587A0B0}" sibTransId="{DD3908C9-C441-4860-A38D-8CE117B4FA3A}"/>
    <dgm:cxn modelId="{AD025D8A-9392-40D0-BCE3-C33AF2C861D4}" srcId="{9F232B8D-A03A-493D-9BD1-36B753A521AB}" destId="{EB7B8359-4F16-4AE9-84FD-3D78CF23EC8F}" srcOrd="8" destOrd="0" parTransId="{6CD32CDD-8A84-4CCE-B7B3-EA705FF65127}" sibTransId="{8DC2552F-7B71-4B32-8FD2-7801712607F5}"/>
    <dgm:cxn modelId="{850BEBA1-A720-4C99-A8D5-623DB475A1C1}" srcId="{8288C8CA-8DFE-432A-B52E-7171E4C86014}" destId="{04181BF1-4754-48C3-B31C-E480461FEBC8}" srcOrd="0" destOrd="0" parTransId="{2356873E-5540-4D24-B078-604B9ED07B9E}" sibTransId="{79B0E859-E8F5-4551-A16F-DF459320281D}"/>
    <dgm:cxn modelId="{A827A5CE-1AC5-46A2-AD04-B2E637205E38}" type="presOf" srcId="{8288C8CA-8DFE-432A-B52E-7171E4C86014}" destId="{7C17798E-FF98-4046-9780-B73D11987498}" srcOrd="1" destOrd="0" presId="urn:microsoft.com/office/officeart/2005/8/layout/bList2"/>
    <dgm:cxn modelId="{E8A8890A-F14A-45AC-85E6-9B89B7CE5B55}" srcId="{9F232B8D-A03A-493D-9BD1-36B753A521AB}" destId="{674230FE-8CAF-480F-821E-417269D0C428}" srcOrd="7" destOrd="0" parTransId="{70383901-7890-48CA-AE81-4C2306A5E76A}" sibTransId="{E7ADD9DD-A2F0-48D4-8E2D-B5EFD8008E2F}"/>
    <dgm:cxn modelId="{61B37A05-ADE8-4C2A-93A3-7E57A1440D7B}" type="presOf" srcId="{7C2C6B9B-BFA4-4F7B-B72B-E3A74F1962FE}" destId="{008319CF-855F-4D45-9E14-88C1693426A5}" srcOrd="0" destOrd="3" presId="urn:microsoft.com/office/officeart/2005/8/layout/bList2"/>
    <dgm:cxn modelId="{E7FA53E5-84DB-4B36-ADF9-597141A57DB5}" type="presOf" srcId="{9F232B8D-A03A-493D-9BD1-36B753A521AB}" destId="{261FEC7A-F008-4809-B54E-404230B6E622}" srcOrd="0" destOrd="0" presId="urn:microsoft.com/office/officeart/2005/8/layout/bList2"/>
    <dgm:cxn modelId="{56FFE094-AAFC-4018-8FFE-30D0EF801192}" type="presOf" srcId="{674230FE-8CAF-480F-821E-417269D0C428}" destId="{008319CF-855F-4D45-9E14-88C1693426A5}" srcOrd="0" destOrd="7" presId="urn:microsoft.com/office/officeart/2005/8/layout/bList2"/>
    <dgm:cxn modelId="{80BFB7EC-86D9-46F1-AE01-C5E169FE726F}" type="presOf" srcId="{DEC5BE14-1403-4367-9575-A7B4290501C0}" destId="{730ED4C3-67F0-4250-928E-5A7D0D4E9673}" srcOrd="0" destOrd="4" presId="urn:microsoft.com/office/officeart/2005/8/layout/bList2"/>
    <dgm:cxn modelId="{2DBDD0DC-D383-4721-90DF-47EBE6D12BF0}" srcId="{9F232B8D-A03A-493D-9BD1-36B753A521AB}" destId="{7C2C6B9B-BFA4-4F7B-B72B-E3A74F1962FE}" srcOrd="3" destOrd="0" parTransId="{FA8BDCD4-5738-492E-B0EB-927E5D114CF9}" sibTransId="{37D90806-9159-470F-8162-F6837663A767}"/>
    <dgm:cxn modelId="{B1A4074B-E225-4C2F-A264-093067525169}" type="presOf" srcId="{8288C8CA-8DFE-432A-B52E-7171E4C86014}" destId="{473DA4C3-5469-4584-909C-CBD656D2813B}" srcOrd="0" destOrd="0" presId="urn:microsoft.com/office/officeart/2005/8/layout/bList2"/>
    <dgm:cxn modelId="{5197DDAF-15D9-4D9F-9E8C-CCF4A0AD731D}" srcId="{9F232B8D-A03A-493D-9BD1-36B753A521AB}" destId="{BEC599CD-CB64-4928-9AD6-D6163D5C73D5}" srcOrd="4" destOrd="0" parTransId="{D71DAE7B-5068-457D-BA2B-C32ABF3E0269}" sibTransId="{ECAC8E6E-4F44-4632-B051-4B2DCDCE3D5A}"/>
    <dgm:cxn modelId="{3423AB63-5F05-441B-893F-7CCFE1293FA2}" srcId="{9F232B8D-A03A-493D-9BD1-36B753A521AB}" destId="{2320278A-D119-49F2-9C2D-7A4E6ED561F6}" srcOrd="1" destOrd="0" parTransId="{C563C983-D961-4CC2-AB2F-F48F236DFC60}" sibTransId="{DAF04C08-EE33-44F7-A46A-4781837DAF70}"/>
    <dgm:cxn modelId="{41B9A125-1829-4745-B089-B9EE7057A53E}" type="presOf" srcId="{C8B59232-C67B-4C95-A26C-BC59311F103D}" destId="{730ED4C3-67F0-4250-928E-5A7D0D4E9673}" srcOrd="0" destOrd="8" presId="urn:microsoft.com/office/officeart/2005/8/layout/bList2"/>
    <dgm:cxn modelId="{D78AA836-0D5A-46D3-902F-5E403F691B32}" type="presOf" srcId="{AC370AA7-1937-4DAE-B616-4156E226053F}" destId="{730ED4C3-67F0-4250-928E-5A7D0D4E9673}" srcOrd="0" destOrd="6" presId="urn:microsoft.com/office/officeart/2005/8/layout/bList2"/>
    <dgm:cxn modelId="{DBD6BE45-E471-480A-8802-A4F41BA2DF0D}" srcId="{8288C8CA-8DFE-432A-B52E-7171E4C86014}" destId="{967F1D49-83D7-4FF1-B920-8BE628B9FB3F}" srcOrd="9" destOrd="0" parTransId="{B60A741E-ED1C-46A3-B653-84F11884F4AD}" sibTransId="{2DB1C79A-EB90-40E2-8302-A10AC185A999}"/>
    <dgm:cxn modelId="{D6E90E36-789F-4D64-86A6-B2A5AA941F82}" type="presParOf" srcId="{564216F3-B357-47C0-80A6-5C76BA9DBFC5}" destId="{C1C5B5DF-A835-4F74-9422-7E7C814360FF}" srcOrd="0" destOrd="0" presId="urn:microsoft.com/office/officeart/2005/8/layout/bList2"/>
    <dgm:cxn modelId="{2D187E58-1658-47B5-B5F9-D2816BB0B970}" type="presParOf" srcId="{C1C5B5DF-A835-4F74-9422-7E7C814360FF}" destId="{730ED4C3-67F0-4250-928E-5A7D0D4E9673}" srcOrd="0" destOrd="0" presId="urn:microsoft.com/office/officeart/2005/8/layout/bList2"/>
    <dgm:cxn modelId="{A3056D9A-C794-47E9-B57C-0348C2AEACC3}" type="presParOf" srcId="{C1C5B5DF-A835-4F74-9422-7E7C814360FF}" destId="{473DA4C3-5469-4584-909C-CBD656D2813B}" srcOrd="1" destOrd="0" presId="urn:microsoft.com/office/officeart/2005/8/layout/bList2"/>
    <dgm:cxn modelId="{3850E828-54C1-4946-BC27-93D22B4F116E}" type="presParOf" srcId="{C1C5B5DF-A835-4F74-9422-7E7C814360FF}" destId="{7C17798E-FF98-4046-9780-B73D11987498}" srcOrd="2" destOrd="0" presId="urn:microsoft.com/office/officeart/2005/8/layout/bList2"/>
    <dgm:cxn modelId="{43095167-ADE6-4469-8777-2AAA3AFDA81F}" type="presParOf" srcId="{C1C5B5DF-A835-4F74-9422-7E7C814360FF}" destId="{E6E15267-B9BB-46C6-845E-153C389C3564}" srcOrd="3" destOrd="0" presId="urn:microsoft.com/office/officeart/2005/8/layout/bList2"/>
    <dgm:cxn modelId="{CBC3E5DD-CD7E-4DB4-AFEC-69485FB3B013}" type="presParOf" srcId="{564216F3-B357-47C0-80A6-5C76BA9DBFC5}" destId="{C0073038-8598-4754-AF48-35ADEF060F15}" srcOrd="1" destOrd="0" presId="urn:microsoft.com/office/officeart/2005/8/layout/bList2"/>
    <dgm:cxn modelId="{CAB0510D-BD92-471D-9CFE-F0377B62E279}" type="presParOf" srcId="{564216F3-B357-47C0-80A6-5C76BA9DBFC5}" destId="{88E6665D-2F59-441C-BEFA-5BAEC7936DD4}" srcOrd="2" destOrd="0" presId="urn:microsoft.com/office/officeart/2005/8/layout/bList2"/>
    <dgm:cxn modelId="{9AEBB813-004C-4134-94C6-1993FED4D73E}" type="presParOf" srcId="{88E6665D-2F59-441C-BEFA-5BAEC7936DD4}" destId="{008319CF-855F-4D45-9E14-88C1693426A5}" srcOrd="0" destOrd="0" presId="urn:microsoft.com/office/officeart/2005/8/layout/bList2"/>
    <dgm:cxn modelId="{C23D7B6A-5B60-4656-A964-39E6631CC8D9}" type="presParOf" srcId="{88E6665D-2F59-441C-BEFA-5BAEC7936DD4}" destId="{261FEC7A-F008-4809-B54E-404230B6E622}" srcOrd="1" destOrd="0" presId="urn:microsoft.com/office/officeart/2005/8/layout/bList2"/>
    <dgm:cxn modelId="{84385D66-3516-4644-A6C4-01D5E42E042F}" type="presParOf" srcId="{88E6665D-2F59-441C-BEFA-5BAEC7936DD4}" destId="{6F1D2826-E0D6-40A9-8751-BC87F05D0829}" srcOrd="2" destOrd="0" presId="urn:microsoft.com/office/officeart/2005/8/layout/bList2"/>
    <dgm:cxn modelId="{4D75B719-CBAE-41FF-9BD0-7445034155CB}" type="presParOf" srcId="{88E6665D-2F59-441C-BEFA-5BAEC7936DD4}" destId="{B95D0686-D20E-4C0A-B7C9-8CCA3EC1C420}" srcOrd="3" destOrd="0" presId="urn:microsoft.com/office/officeart/2005/8/layout/bList2"/>
  </dgm:cxnLst>
  <dgm:bg>
    <a:gradFill>
      <a:gsLst>
        <a:gs pos="0">
          <a:srgbClr val="415086"/>
        </a:gs>
        <a:gs pos="80000">
          <a:schemeClr val="accent1">
            <a:tint val="60000"/>
            <a:hueOff val="0"/>
            <a:satOff val="0"/>
            <a:lumOff val="0"/>
            <a:alphaOff val="0"/>
            <a:shade val="93000"/>
            <a:satMod val="130000"/>
          </a:schemeClr>
        </a:gs>
        <a:gs pos="100000">
          <a:schemeClr val="accent1">
            <a:tint val="60000"/>
            <a:hueOff val="0"/>
            <a:satOff val="0"/>
            <a:lumOff val="0"/>
            <a:alphaOff val="0"/>
            <a:shade val="94000"/>
            <a:satMod val="135000"/>
          </a:schemeClr>
        </a:gs>
      </a:gsLst>
      <a:lin ang="16200000" scaled="0"/>
    </a:gra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FCE361-101E-4791-BFCC-C9408D8318F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3BDBFF0-6429-4EC0-9890-806E21C0A55B}">
      <dgm:prSet/>
      <dgm:spPr/>
      <dgm:t>
        <a:bodyPr/>
        <a:lstStyle/>
        <a:p>
          <a:r>
            <a:rPr lang="es-ES" dirty="0" smtClean="0"/>
            <a:t>Funciones principales del </a:t>
          </a:r>
          <a:r>
            <a:rPr lang="es-ES" dirty="0" err="1" smtClean="0"/>
            <a:t>Micit</a:t>
          </a:r>
          <a:r>
            <a:rPr lang="es-ES" dirty="0" smtClean="0"/>
            <a:t> y del </a:t>
          </a:r>
          <a:r>
            <a:rPr lang="es-ES" dirty="0" err="1" smtClean="0"/>
            <a:t>Conicit</a:t>
          </a:r>
          <a:r>
            <a:rPr lang="es-ES" dirty="0" smtClean="0"/>
            <a:t> según las Leyes 7169 y 5048</a:t>
          </a:r>
          <a:endParaRPr lang="es-ES" dirty="0"/>
        </a:p>
      </dgm:t>
    </dgm:pt>
    <dgm:pt modelId="{6EE7586D-82C6-4E6D-9209-74620DFFB1D0}" type="sibTrans" cxnId="{978D3688-0D95-4656-86B0-0EDEB7EA0EDB}">
      <dgm:prSet/>
      <dgm:spPr/>
      <dgm:t>
        <a:bodyPr/>
        <a:lstStyle/>
        <a:p>
          <a:endParaRPr lang="es-ES"/>
        </a:p>
      </dgm:t>
    </dgm:pt>
    <dgm:pt modelId="{B50FE44C-9385-4C8D-9980-7DFD74DD3D94}" type="parTrans" cxnId="{978D3688-0D95-4656-86B0-0EDEB7EA0EDB}">
      <dgm:prSet/>
      <dgm:spPr/>
      <dgm:t>
        <a:bodyPr/>
        <a:lstStyle/>
        <a:p>
          <a:endParaRPr lang="es-ES"/>
        </a:p>
      </dgm:t>
    </dgm:pt>
    <dgm:pt modelId="{4A552640-B773-4C69-9647-664C5E5AEA17}">
      <dgm:prSet phldrT="[Texto]"/>
      <dgm:spPr>
        <a:ln>
          <a:solidFill>
            <a:srgbClr val="6E6B0D"/>
          </a:solidFill>
        </a:ln>
      </dgm:spPr>
      <dgm:t>
        <a:bodyPr/>
        <a:lstStyle/>
        <a:p>
          <a:r>
            <a:rPr lang="es-MX" dirty="0" smtClean="0">
              <a:solidFill>
                <a:schemeClr val="accent1"/>
              </a:solidFill>
            </a:rPr>
            <a:t>Programas con Fondos Propios</a:t>
          </a:r>
          <a:endParaRPr lang="es-MX" dirty="0">
            <a:solidFill>
              <a:schemeClr val="accent1"/>
            </a:solidFill>
          </a:endParaRPr>
        </a:p>
      </dgm:t>
    </dgm:pt>
    <dgm:pt modelId="{5FFBF22E-3017-4BF8-AE0D-B2E878FCA889}" type="sibTrans" cxnId="{992649D5-6A34-4750-A85F-B9F2F42C565A}">
      <dgm:prSet/>
      <dgm:spPr/>
      <dgm:t>
        <a:bodyPr/>
        <a:lstStyle/>
        <a:p>
          <a:endParaRPr lang="es-MX"/>
        </a:p>
      </dgm:t>
    </dgm:pt>
    <dgm:pt modelId="{E7B8C4C3-6B39-4715-BB1B-5D27CC4D1396}" type="parTrans" cxnId="{992649D5-6A34-4750-A85F-B9F2F42C565A}">
      <dgm:prSet/>
      <dgm:spPr/>
      <dgm:t>
        <a:bodyPr/>
        <a:lstStyle/>
        <a:p>
          <a:endParaRPr lang="es-MX"/>
        </a:p>
      </dgm:t>
    </dgm:pt>
    <dgm:pt modelId="{C8D04795-E6F7-4997-8B6C-6749956F334A}" type="pres">
      <dgm:prSet presAssocID="{ABFCE361-101E-4791-BFCC-C9408D8318F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D233CC7-55DF-4E17-A722-10FDBB3D023C}" type="pres">
      <dgm:prSet presAssocID="{4A552640-B773-4C69-9647-664C5E5AEA17}" presName="composite" presStyleCnt="0"/>
      <dgm:spPr/>
    </dgm:pt>
    <dgm:pt modelId="{43120074-2B68-4B31-9E2C-B24567446DA6}" type="pres">
      <dgm:prSet presAssocID="{4A552640-B773-4C69-9647-664C5E5AEA17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E6AF15-9334-4DD6-97DD-1D25F3EAFA26}" type="pres">
      <dgm:prSet presAssocID="{4A552640-B773-4C69-9647-664C5E5AEA17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78D3688-0D95-4656-86B0-0EDEB7EA0EDB}" srcId="{4A552640-B773-4C69-9647-664C5E5AEA17}" destId="{33BDBFF0-6429-4EC0-9890-806E21C0A55B}" srcOrd="0" destOrd="0" parTransId="{B50FE44C-9385-4C8D-9980-7DFD74DD3D94}" sibTransId="{6EE7586D-82C6-4E6D-9209-74620DFFB1D0}"/>
    <dgm:cxn modelId="{1E0F6CFD-F127-4193-8BD6-24F4EC54DE41}" type="presOf" srcId="{ABFCE361-101E-4791-BFCC-C9408D8318FD}" destId="{C8D04795-E6F7-4997-8B6C-6749956F334A}" srcOrd="0" destOrd="0" presId="urn:microsoft.com/office/officeart/2005/8/layout/chevron2"/>
    <dgm:cxn modelId="{C5ECA9F7-BCAB-4C74-AA98-F7E3D369AF36}" type="presOf" srcId="{4A552640-B773-4C69-9647-664C5E5AEA17}" destId="{43120074-2B68-4B31-9E2C-B24567446DA6}" srcOrd="0" destOrd="0" presId="urn:microsoft.com/office/officeart/2005/8/layout/chevron2"/>
    <dgm:cxn modelId="{992649D5-6A34-4750-A85F-B9F2F42C565A}" srcId="{ABFCE361-101E-4791-BFCC-C9408D8318FD}" destId="{4A552640-B773-4C69-9647-664C5E5AEA17}" srcOrd="0" destOrd="0" parTransId="{E7B8C4C3-6B39-4715-BB1B-5D27CC4D1396}" sibTransId="{5FFBF22E-3017-4BF8-AE0D-B2E878FCA889}"/>
    <dgm:cxn modelId="{A8855AE3-7DEB-4887-A907-7A685A7E1CB2}" type="presOf" srcId="{33BDBFF0-6429-4EC0-9890-806E21C0A55B}" destId="{33E6AF15-9334-4DD6-97DD-1D25F3EAFA26}" srcOrd="0" destOrd="0" presId="urn:microsoft.com/office/officeart/2005/8/layout/chevron2"/>
    <dgm:cxn modelId="{6C63AA8C-5400-40FB-8258-6C987C4B63AE}" type="presParOf" srcId="{C8D04795-E6F7-4997-8B6C-6749956F334A}" destId="{2D233CC7-55DF-4E17-A722-10FDBB3D023C}" srcOrd="0" destOrd="0" presId="urn:microsoft.com/office/officeart/2005/8/layout/chevron2"/>
    <dgm:cxn modelId="{CE53747C-4E8F-4439-B525-A81872E5BA4B}" type="presParOf" srcId="{2D233CC7-55DF-4E17-A722-10FDBB3D023C}" destId="{43120074-2B68-4B31-9E2C-B24567446DA6}" srcOrd="0" destOrd="0" presId="urn:microsoft.com/office/officeart/2005/8/layout/chevron2"/>
    <dgm:cxn modelId="{AB0A748C-6FDB-48BA-BAA9-1EBD1314A855}" type="presParOf" srcId="{2D233CC7-55DF-4E17-A722-10FDBB3D023C}" destId="{33E6AF15-9334-4DD6-97DD-1D25F3EAFA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461219-7F20-475B-95A3-80D3AECAC04B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3FDE7A6-A67F-42F0-A5B9-D0C68FFB4A0A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MX" sz="2400" dirty="0" smtClean="0"/>
            <a:t>Exposición de motivos</a:t>
          </a:r>
        </a:p>
        <a:p>
          <a:pPr>
            <a:lnSpc>
              <a:spcPct val="100000"/>
            </a:lnSpc>
          </a:pPr>
          <a:r>
            <a:rPr lang="es-MX" sz="2400" dirty="0" smtClean="0"/>
            <a:t>Ley 7169</a:t>
          </a:r>
          <a:endParaRPr lang="es-MX" sz="2400" dirty="0"/>
        </a:p>
      </dgm:t>
    </dgm:pt>
    <dgm:pt modelId="{01A82F20-472E-4699-A862-58A71F9F7ED8}" type="parTrans" cxnId="{D3BE3056-0D55-44A5-BD95-AD46D73EE15F}">
      <dgm:prSet/>
      <dgm:spPr/>
      <dgm:t>
        <a:bodyPr/>
        <a:lstStyle/>
        <a:p>
          <a:endParaRPr lang="es-MX"/>
        </a:p>
      </dgm:t>
    </dgm:pt>
    <dgm:pt modelId="{D17EE94F-8E6C-423A-8398-C8A8E1C82A38}" type="sibTrans" cxnId="{D3BE3056-0D55-44A5-BD95-AD46D73EE15F}">
      <dgm:prSet/>
      <dgm:spPr/>
      <dgm:t>
        <a:bodyPr/>
        <a:lstStyle/>
        <a:p>
          <a:endParaRPr lang="es-MX"/>
        </a:p>
      </dgm:t>
    </dgm:pt>
    <dgm:pt modelId="{2CD2F498-87E1-4321-8A0F-FD352BFB2E0E}">
      <dgm:prSet phldrT="[Texto]" custT="1"/>
      <dgm:spPr/>
      <dgm:t>
        <a:bodyPr/>
        <a:lstStyle/>
        <a:p>
          <a:r>
            <a:rPr lang="es-MX" sz="2000" b="0" dirty="0" smtClean="0"/>
            <a:t>“…Se define con claridad, la competencia de las instituciones rectoras y promotoras del Sistema de ciencia y tecnología. Al </a:t>
          </a:r>
          <a:r>
            <a:rPr lang="es-MX" sz="2000" b="0" dirty="0" err="1" smtClean="0"/>
            <a:t>Micit</a:t>
          </a:r>
          <a:r>
            <a:rPr lang="es-MX" sz="2000" b="0" dirty="0" smtClean="0"/>
            <a:t> le corresponde el papel político, como rector del Sistema y definidor de políticas. Se asegura su pequeña dimensión para evitar el aumento de la burocracia estatal con la asignación de funciones muy específicas y de carácter político. La permanencia del </a:t>
          </a:r>
          <a:r>
            <a:rPr lang="es-MX" sz="2000" b="0" dirty="0" err="1" smtClean="0"/>
            <a:t>Conicit</a:t>
          </a:r>
          <a:r>
            <a:rPr lang="es-MX" sz="2000" b="0" dirty="0" smtClean="0"/>
            <a:t> como institución autónoma con funciones muy específicas, de ejecución y promoción, se ve fortalecida con el apoyo político que necesariamente le brindará el Ministerio. De este modo, el quehacer científico no estará sujeto a la variabilidad de las políticas de los gobiernos, respecto a las tareas de promoción, información y capacitación que le corresponden al </a:t>
          </a:r>
          <a:r>
            <a:rPr lang="es-MX" sz="2000" b="0" dirty="0" err="1" smtClean="0"/>
            <a:t>Conicit</a:t>
          </a:r>
          <a:r>
            <a:rPr lang="es-MX" sz="2000" b="0" dirty="0" smtClean="0"/>
            <a:t>, pero al mismo tiempo contarán con el apoyo gubernamental, cuando así se requiera …” </a:t>
          </a:r>
          <a:endParaRPr lang="es-MX" sz="2000" b="0" dirty="0"/>
        </a:p>
      </dgm:t>
    </dgm:pt>
    <dgm:pt modelId="{1A6B53D9-30B0-42BF-8635-2E4EFADD327A}" type="parTrans" cxnId="{2AEA8BA9-DCFD-49DE-B7AF-C51123E62586}">
      <dgm:prSet/>
      <dgm:spPr/>
      <dgm:t>
        <a:bodyPr/>
        <a:lstStyle/>
        <a:p>
          <a:endParaRPr lang="es-MX"/>
        </a:p>
      </dgm:t>
    </dgm:pt>
    <dgm:pt modelId="{AC0C487C-880B-4C0B-9FB5-2F5887AEBB83}" type="sibTrans" cxnId="{2AEA8BA9-DCFD-49DE-B7AF-C51123E62586}">
      <dgm:prSet/>
      <dgm:spPr/>
      <dgm:t>
        <a:bodyPr/>
        <a:lstStyle/>
        <a:p>
          <a:endParaRPr lang="es-MX"/>
        </a:p>
      </dgm:t>
    </dgm:pt>
    <dgm:pt modelId="{24ACB8FE-66F8-4E1A-8116-4623D8346080}" type="pres">
      <dgm:prSet presAssocID="{43461219-7F20-475B-95A3-80D3AECAC04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CBAF7700-D45C-4749-BBB9-C537ABEBAFB0}" type="pres">
      <dgm:prSet presAssocID="{63FDE7A6-A67F-42F0-A5B9-D0C68FFB4A0A}" presName="root" presStyleCnt="0"/>
      <dgm:spPr/>
    </dgm:pt>
    <dgm:pt modelId="{D5F65D5A-ABE2-4583-A592-BE01A98C6646}" type="pres">
      <dgm:prSet presAssocID="{63FDE7A6-A67F-42F0-A5B9-D0C68FFB4A0A}" presName="rootComposite" presStyleCnt="0"/>
      <dgm:spPr/>
    </dgm:pt>
    <dgm:pt modelId="{B6E2EEE1-1C63-465D-99FC-EB4CB449E8D9}" type="pres">
      <dgm:prSet presAssocID="{63FDE7A6-A67F-42F0-A5B9-D0C68FFB4A0A}" presName="rootText" presStyleLbl="node1" presStyleIdx="0" presStyleCnt="1" custScaleX="182570" custScaleY="58017" custLinFactNeighborX="3" custLinFactNeighborY="-6197"/>
      <dgm:spPr/>
      <dgm:t>
        <a:bodyPr/>
        <a:lstStyle/>
        <a:p>
          <a:endParaRPr lang="es-MX"/>
        </a:p>
      </dgm:t>
    </dgm:pt>
    <dgm:pt modelId="{3394C9CE-88DF-44F0-BFA3-D604B48962D7}" type="pres">
      <dgm:prSet presAssocID="{63FDE7A6-A67F-42F0-A5B9-D0C68FFB4A0A}" presName="rootConnector" presStyleLbl="node1" presStyleIdx="0" presStyleCnt="1"/>
      <dgm:spPr/>
      <dgm:t>
        <a:bodyPr/>
        <a:lstStyle/>
        <a:p>
          <a:endParaRPr lang="es-ES"/>
        </a:p>
      </dgm:t>
    </dgm:pt>
    <dgm:pt modelId="{E3311E4E-B604-4EE5-9C14-928A8A66D998}" type="pres">
      <dgm:prSet presAssocID="{63FDE7A6-A67F-42F0-A5B9-D0C68FFB4A0A}" presName="childShape" presStyleCnt="0"/>
      <dgm:spPr/>
    </dgm:pt>
    <dgm:pt modelId="{F28A7235-CB63-4213-95A6-1959A89C7067}" type="pres">
      <dgm:prSet presAssocID="{1A6B53D9-30B0-42BF-8635-2E4EFADD327A}" presName="Name13" presStyleLbl="parChTrans1D2" presStyleIdx="0" presStyleCnt="1"/>
      <dgm:spPr/>
      <dgm:t>
        <a:bodyPr/>
        <a:lstStyle/>
        <a:p>
          <a:endParaRPr lang="es-ES"/>
        </a:p>
      </dgm:t>
    </dgm:pt>
    <dgm:pt modelId="{3DE2DCFA-D217-4A31-83B9-DD19C78D1C78}" type="pres">
      <dgm:prSet presAssocID="{2CD2F498-87E1-4321-8A0F-FD352BFB2E0E}" presName="childText" presStyleLbl="bgAcc1" presStyleIdx="0" presStyleCnt="1" custScaleX="269028" custScaleY="322909" custLinFactNeighborX="-11715" custLinFactNeighborY="1109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321F95D-AEBE-4A24-A588-485BDE371D4F}" type="presOf" srcId="{63FDE7A6-A67F-42F0-A5B9-D0C68FFB4A0A}" destId="{3394C9CE-88DF-44F0-BFA3-D604B48962D7}" srcOrd="1" destOrd="0" presId="urn:microsoft.com/office/officeart/2005/8/layout/hierarchy3"/>
    <dgm:cxn modelId="{4CA5DB59-3AAC-49E5-B998-644FBA00FE4F}" type="presOf" srcId="{2CD2F498-87E1-4321-8A0F-FD352BFB2E0E}" destId="{3DE2DCFA-D217-4A31-83B9-DD19C78D1C78}" srcOrd="0" destOrd="0" presId="urn:microsoft.com/office/officeart/2005/8/layout/hierarchy3"/>
    <dgm:cxn modelId="{D3BE3056-0D55-44A5-BD95-AD46D73EE15F}" srcId="{43461219-7F20-475B-95A3-80D3AECAC04B}" destId="{63FDE7A6-A67F-42F0-A5B9-D0C68FFB4A0A}" srcOrd="0" destOrd="0" parTransId="{01A82F20-472E-4699-A862-58A71F9F7ED8}" sibTransId="{D17EE94F-8E6C-423A-8398-C8A8E1C82A38}"/>
    <dgm:cxn modelId="{2AEA8BA9-DCFD-49DE-B7AF-C51123E62586}" srcId="{63FDE7A6-A67F-42F0-A5B9-D0C68FFB4A0A}" destId="{2CD2F498-87E1-4321-8A0F-FD352BFB2E0E}" srcOrd="0" destOrd="0" parTransId="{1A6B53D9-30B0-42BF-8635-2E4EFADD327A}" sibTransId="{AC0C487C-880B-4C0B-9FB5-2F5887AEBB83}"/>
    <dgm:cxn modelId="{BA4ABF0F-9914-4793-8CD5-1BF2EE4851BF}" type="presOf" srcId="{63FDE7A6-A67F-42F0-A5B9-D0C68FFB4A0A}" destId="{B6E2EEE1-1C63-465D-99FC-EB4CB449E8D9}" srcOrd="0" destOrd="0" presId="urn:microsoft.com/office/officeart/2005/8/layout/hierarchy3"/>
    <dgm:cxn modelId="{F6C72144-EE0C-481D-AB88-968BFEAFC4A5}" type="presOf" srcId="{43461219-7F20-475B-95A3-80D3AECAC04B}" destId="{24ACB8FE-66F8-4E1A-8116-4623D8346080}" srcOrd="0" destOrd="0" presId="urn:microsoft.com/office/officeart/2005/8/layout/hierarchy3"/>
    <dgm:cxn modelId="{3AD48A95-C8B8-49F0-8B79-B21297FBD823}" type="presOf" srcId="{1A6B53D9-30B0-42BF-8635-2E4EFADD327A}" destId="{F28A7235-CB63-4213-95A6-1959A89C7067}" srcOrd="0" destOrd="0" presId="urn:microsoft.com/office/officeart/2005/8/layout/hierarchy3"/>
    <dgm:cxn modelId="{3007C01F-9062-4110-9C1B-991BC5037E50}" type="presParOf" srcId="{24ACB8FE-66F8-4E1A-8116-4623D8346080}" destId="{CBAF7700-D45C-4749-BBB9-C537ABEBAFB0}" srcOrd="0" destOrd="0" presId="urn:microsoft.com/office/officeart/2005/8/layout/hierarchy3"/>
    <dgm:cxn modelId="{483BCDA1-D021-4333-8F1F-78FF723A4E76}" type="presParOf" srcId="{CBAF7700-D45C-4749-BBB9-C537ABEBAFB0}" destId="{D5F65D5A-ABE2-4583-A592-BE01A98C6646}" srcOrd="0" destOrd="0" presId="urn:microsoft.com/office/officeart/2005/8/layout/hierarchy3"/>
    <dgm:cxn modelId="{9C06483A-B9EC-4F3B-A29C-06984C53D73F}" type="presParOf" srcId="{D5F65D5A-ABE2-4583-A592-BE01A98C6646}" destId="{B6E2EEE1-1C63-465D-99FC-EB4CB449E8D9}" srcOrd="0" destOrd="0" presId="urn:microsoft.com/office/officeart/2005/8/layout/hierarchy3"/>
    <dgm:cxn modelId="{1C64824E-F59D-4E55-997F-56E963F3CB25}" type="presParOf" srcId="{D5F65D5A-ABE2-4583-A592-BE01A98C6646}" destId="{3394C9CE-88DF-44F0-BFA3-D604B48962D7}" srcOrd="1" destOrd="0" presId="urn:microsoft.com/office/officeart/2005/8/layout/hierarchy3"/>
    <dgm:cxn modelId="{A6AF6895-BF5B-480E-912E-699CE478CC1E}" type="presParOf" srcId="{CBAF7700-D45C-4749-BBB9-C537ABEBAFB0}" destId="{E3311E4E-B604-4EE5-9C14-928A8A66D998}" srcOrd="1" destOrd="0" presId="urn:microsoft.com/office/officeart/2005/8/layout/hierarchy3"/>
    <dgm:cxn modelId="{A13E61DE-8CBF-4D1C-9C14-27243791A02D}" type="presParOf" srcId="{E3311E4E-B604-4EE5-9C14-928A8A66D998}" destId="{F28A7235-CB63-4213-95A6-1959A89C7067}" srcOrd="0" destOrd="0" presId="urn:microsoft.com/office/officeart/2005/8/layout/hierarchy3"/>
    <dgm:cxn modelId="{202E0673-E53F-49E9-8548-E531887E7796}" type="presParOf" srcId="{E3311E4E-B604-4EE5-9C14-928A8A66D998}" destId="{3DE2DCFA-D217-4A31-83B9-DD19C78D1C78}" srcOrd="1" destOrd="0" presId="urn:microsoft.com/office/officeart/2005/8/layout/hierarchy3"/>
  </dgm:cxnLst>
  <dgm:bg>
    <a:gradFill>
      <a:gsLst>
        <a:gs pos="0">
          <a:schemeClr val="accent1">
            <a:lumMod val="60000"/>
            <a:lumOff val="40000"/>
          </a:schemeClr>
        </a:gs>
        <a:gs pos="80000">
          <a:schemeClr val="accent1">
            <a:tint val="60000"/>
            <a:hueOff val="0"/>
            <a:satOff val="0"/>
            <a:lumOff val="0"/>
            <a:alphaOff val="0"/>
            <a:shade val="93000"/>
            <a:satMod val="130000"/>
          </a:schemeClr>
        </a:gs>
        <a:gs pos="100000">
          <a:schemeClr val="accent1">
            <a:tint val="60000"/>
            <a:hueOff val="0"/>
            <a:satOff val="0"/>
            <a:lumOff val="0"/>
            <a:alphaOff val="0"/>
            <a:shade val="94000"/>
            <a:satMod val="135000"/>
          </a:schemeClr>
        </a:gs>
      </a:gsLst>
      <a:lin ang="16200000" scaled="0"/>
    </a:gra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ED4C3-67F0-4250-928E-5A7D0D4E9673}">
      <dsp:nvSpPr>
        <dsp:cNvPr id="0" name=""/>
        <dsp:cNvSpPr/>
      </dsp:nvSpPr>
      <dsp:spPr>
        <a:xfrm>
          <a:off x="12634" y="3600"/>
          <a:ext cx="3293683" cy="598446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49530" rIns="16510" bIns="16510" numCol="1" spcCol="1270" anchor="t" anchorCtr="0">
          <a:noAutofit/>
        </a:bodyPr>
        <a:lstStyle/>
        <a:p>
          <a:pPr marL="57150" lvl="1" indent="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50" kern="1200" dirty="0" smtClean="0"/>
            <a:t>Definir la política científica y tecnológica</a:t>
          </a:r>
          <a:endParaRPr lang="es-MX" sz="1250" kern="1200" dirty="0"/>
        </a:p>
        <a:p>
          <a:pPr marL="57150" lvl="1" indent="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50" kern="1200" dirty="0" smtClean="0"/>
            <a:t>Coordinar el Sistema Nacional de </a:t>
          </a:r>
          <a:r>
            <a:rPr lang="es-MX" sz="1250" kern="1200" dirty="0" err="1" smtClean="0"/>
            <a:t>CyT</a:t>
          </a:r>
          <a:r>
            <a:rPr lang="es-MX" sz="1250" kern="1200" dirty="0" smtClean="0"/>
            <a:t> mediante el ejercicio de la rectoría.</a:t>
          </a:r>
          <a:endParaRPr lang="es-MX" sz="1250" kern="1200" dirty="0"/>
        </a:p>
        <a:p>
          <a:pPr marL="57150" lvl="1" indent="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50" kern="1200" dirty="0" smtClean="0"/>
            <a:t>Elaborar, poner en ejecución y dar seguimiento al Programa Nacional de Ciencia y Tecnología.</a:t>
          </a:r>
          <a:endParaRPr lang="es-MX" sz="1250" kern="1200" dirty="0"/>
        </a:p>
        <a:p>
          <a:pPr marL="57150" lvl="1" indent="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50" kern="1200" dirty="0" smtClean="0"/>
            <a:t>Conceder los incentivos de la Ley 7169 y Presidir la Comisión de Incentivos para la C y T.</a:t>
          </a:r>
          <a:endParaRPr lang="es-MX" sz="1250" kern="1200" dirty="0"/>
        </a:p>
        <a:p>
          <a:pPr marL="57150" lvl="1" indent="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50" kern="1200" dirty="0" smtClean="0"/>
            <a:t>Promover la creación y el mejoramiento de los instrumentos jurídicos y administrativos para el desarrollo de la C y T en el país.</a:t>
          </a:r>
          <a:endParaRPr lang="es-MX" sz="1250" kern="1200" dirty="0"/>
        </a:p>
        <a:p>
          <a:pPr marL="57150" lvl="1" indent="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50" kern="1200" dirty="0" smtClean="0"/>
            <a:t> Definir, en conjunto con la Comisión de Incentivos y el Consejo Director del </a:t>
          </a:r>
          <a:r>
            <a:rPr lang="es-MX" sz="1250" kern="1200" dirty="0" err="1" smtClean="0"/>
            <a:t>Conicit</a:t>
          </a:r>
          <a:r>
            <a:rPr lang="es-MX" sz="1250" kern="1200" dirty="0" smtClean="0"/>
            <a:t>, el porcentaje de los fondos de incentivos que será asignado a cada actividad.</a:t>
          </a:r>
          <a:endParaRPr lang="es-MX" sz="1250" kern="1200" dirty="0"/>
        </a:p>
        <a:p>
          <a:pPr marL="57150" lvl="1" indent="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50" kern="1200" dirty="0" smtClean="0"/>
            <a:t>Organizar, en conjunto con el </a:t>
          </a:r>
          <a:r>
            <a:rPr lang="es-MX" sz="1250" kern="1200" dirty="0" err="1" smtClean="0"/>
            <a:t>Conicit</a:t>
          </a:r>
          <a:r>
            <a:rPr lang="es-MX" sz="1250" kern="1200" dirty="0" smtClean="0"/>
            <a:t> y el MEP la Feria Nacional de C y T.</a:t>
          </a:r>
          <a:endParaRPr lang="es-MX" sz="1250" kern="1200" dirty="0"/>
        </a:p>
        <a:p>
          <a:pPr marL="57150" lvl="1" indent="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50" kern="1200" dirty="0" smtClean="0"/>
            <a:t>Apoyar las funciones de </a:t>
          </a:r>
          <a:r>
            <a:rPr lang="es-MX" sz="1250" kern="1200" dirty="0" err="1" smtClean="0"/>
            <a:t>Mideplan</a:t>
          </a:r>
          <a:r>
            <a:rPr lang="es-MX" sz="1250" kern="1200" dirty="0" smtClean="0"/>
            <a:t> en el campo de la cooperación técnica internacional. </a:t>
          </a:r>
          <a:endParaRPr lang="es-MX" sz="1250" kern="1200" dirty="0">
            <a:solidFill>
              <a:srgbClr val="FF0000"/>
            </a:solidFill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MX" sz="1250" kern="1200" dirty="0" smtClean="0"/>
            <a:t>Fomentar la creación de parques tecnológicos, en colaboración con la empresa privada y las universidades.</a:t>
          </a:r>
          <a:r>
            <a:rPr lang="es-MX" sz="1250" kern="1200" baseline="0" dirty="0" smtClean="0">
              <a:solidFill>
                <a:srgbClr val="FF0000"/>
              </a:solidFill>
            </a:rPr>
            <a:t> </a:t>
          </a:r>
          <a:endParaRPr lang="es-MX" sz="125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MX" sz="1250" kern="1200" baseline="0" dirty="0" smtClean="0">
              <a:solidFill>
                <a:schemeClr val="tx1"/>
              </a:solidFill>
            </a:rPr>
            <a:t>Proponer programas crediticios en el Sistema  Bancario Nacional (sin implementar).</a:t>
          </a:r>
          <a:endParaRPr lang="es-MX" sz="1250" kern="1200" dirty="0" smtClean="0">
            <a:solidFill>
              <a:schemeClr val="tx1"/>
            </a:solidFill>
          </a:endParaRPr>
        </a:p>
        <a:p>
          <a:pPr marL="57150" lvl="1" indent="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250" kern="1200" dirty="0"/>
        </a:p>
      </dsp:txBody>
      <dsp:txXfrm>
        <a:off x="89809" y="80775"/>
        <a:ext cx="3139333" cy="5907286"/>
      </dsp:txXfrm>
    </dsp:sp>
    <dsp:sp modelId="{7C17798E-FF98-4046-9780-B73D11987498}">
      <dsp:nvSpPr>
        <dsp:cNvPr id="0" name=""/>
        <dsp:cNvSpPr/>
      </dsp:nvSpPr>
      <dsp:spPr>
        <a:xfrm>
          <a:off x="39322" y="5126427"/>
          <a:ext cx="3276612" cy="84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0" rIns="1524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Ministerio de Ciencia y Tecnología </a:t>
          </a:r>
          <a:endParaRPr lang="es-MX" sz="1200" kern="1200" dirty="0"/>
        </a:p>
      </dsp:txBody>
      <dsp:txXfrm>
        <a:off x="39322" y="5126427"/>
        <a:ext cx="2307473" cy="847634"/>
      </dsp:txXfrm>
    </dsp:sp>
    <dsp:sp modelId="{E6E15267-B9BB-46C6-845E-153C389C3564}">
      <dsp:nvSpPr>
        <dsp:cNvPr id="0" name=""/>
        <dsp:cNvSpPr/>
      </dsp:nvSpPr>
      <dsp:spPr>
        <a:xfrm>
          <a:off x="2439653" y="4843234"/>
          <a:ext cx="1146814" cy="114681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08319CF-855F-4D45-9E14-88C1693426A5}">
      <dsp:nvSpPr>
        <dsp:cNvPr id="0" name=""/>
        <dsp:cNvSpPr/>
      </dsp:nvSpPr>
      <dsp:spPr>
        <a:xfrm>
          <a:off x="3886193" y="1032"/>
          <a:ext cx="3129721" cy="599204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49530" rIns="16510" bIns="16510" numCol="1" spcCol="1270" anchor="t" anchorCtr="0">
          <a:noAutofit/>
        </a:bodyPr>
        <a:lstStyle/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50" kern="1200" dirty="0" smtClean="0"/>
            <a:t>Promover el desarrollo científico y tecnológico para fines pacíficos y para el progreso del país.</a:t>
          </a:r>
          <a:endParaRPr lang="es-MX" sz="125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50" kern="1200" dirty="0" smtClean="0"/>
            <a:t>Apoyar la gestión, la innovación y la transferencia científica y tecnológica, así como la generación de nuevo conocimiento.</a:t>
          </a:r>
          <a:endParaRPr lang="es-MX" sz="125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50" kern="1200" dirty="0" smtClean="0"/>
            <a:t>Administrar y organizar el Registro Científico y Tecnológico. </a:t>
          </a:r>
          <a:endParaRPr lang="es-MX" sz="125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50" kern="1200" dirty="0" smtClean="0"/>
            <a:t>Asesorar a la Comisión de Incentivos.</a:t>
          </a:r>
          <a:endParaRPr lang="es-MX" sz="125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50" kern="1200" dirty="0" smtClean="0"/>
            <a:t>Administrar los Fondos de Incentivos.</a:t>
          </a:r>
          <a:endParaRPr lang="es-MX" sz="125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50" kern="1200" dirty="0" smtClean="0"/>
            <a:t>Otorgar reconocimientos  a la difusión de la C y T.</a:t>
          </a:r>
          <a:endParaRPr lang="es-MX" sz="125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50" kern="1200" dirty="0" smtClean="0"/>
            <a:t>Apoyar financieramente programas y proyectos de investigación, fortalecimiento de los programas de posgrado, mejoramiento de la infraestructura y equipamiento , que desarrollen los centros y laboratorios del país.</a:t>
          </a:r>
          <a:endParaRPr lang="es-MX" sz="125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50" kern="1200" dirty="0" smtClean="0"/>
            <a:t>Clasificar, dar seguimiento y evaluar a los investigadores inscritos en el Régimen de Promoción al Investigador (sin implementar).</a:t>
          </a:r>
          <a:endParaRPr lang="es-MX" sz="125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50" kern="1200" dirty="0" smtClean="0"/>
            <a:t>Evaluar técnicamente los proyectos que solicitan crédito al Sistema Bancario Nacional (sin implementar).</a:t>
          </a:r>
          <a:endParaRPr lang="es-MX" sz="1250" kern="1200" dirty="0"/>
        </a:p>
      </dsp:txBody>
      <dsp:txXfrm>
        <a:off x="3959526" y="74365"/>
        <a:ext cx="2983055" cy="5918711"/>
      </dsp:txXfrm>
    </dsp:sp>
    <dsp:sp modelId="{6F1D2826-E0D6-40A9-8751-BC87F05D0829}">
      <dsp:nvSpPr>
        <dsp:cNvPr id="0" name=""/>
        <dsp:cNvSpPr/>
      </dsp:nvSpPr>
      <dsp:spPr>
        <a:xfrm>
          <a:off x="3886209" y="5091173"/>
          <a:ext cx="3188602" cy="9019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0" rIns="1524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Consejo Nacional para Investigaciones Científicas y Tecnológicas</a:t>
          </a:r>
          <a:endParaRPr lang="es-MX" sz="1200" kern="1200" dirty="0"/>
        </a:p>
      </dsp:txBody>
      <dsp:txXfrm>
        <a:off x="3886209" y="5091173"/>
        <a:ext cx="2245494" cy="901904"/>
      </dsp:txXfrm>
    </dsp:sp>
    <dsp:sp modelId="{B95D0686-D20E-4C0A-B7C9-8CCA3EC1C420}">
      <dsp:nvSpPr>
        <dsp:cNvPr id="0" name=""/>
        <dsp:cNvSpPr/>
      </dsp:nvSpPr>
      <dsp:spPr>
        <a:xfrm>
          <a:off x="6214895" y="4846262"/>
          <a:ext cx="1146814" cy="1146814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20074-2B68-4B31-9E2C-B24567446DA6}">
      <dsp:nvSpPr>
        <dsp:cNvPr id="0" name=""/>
        <dsp:cNvSpPr/>
      </dsp:nvSpPr>
      <dsp:spPr>
        <a:xfrm rot="5400000">
          <a:off x="-113260" y="113260"/>
          <a:ext cx="755073" cy="5285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E6B0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>
              <a:solidFill>
                <a:schemeClr val="accent1"/>
              </a:solidFill>
            </a:rPr>
            <a:t>Programas con Fondos Propios</a:t>
          </a:r>
          <a:endParaRPr lang="es-MX" sz="600" kern="1200" dirty="0">
            <a:solidFill>
              <a:schemeClr val="accent1"/>
            </a:solidFill>
          </a:endParaRPr>
        </a:p>
      </dsp:txBody>
      <dsp:txXfrm rot="-5400000">
        <a:off x="2" y="264275"/>
        <a:ext cx="528551" cy="226522"/>
      </dsp:txXfrm>
    </dsp:sp>
    <dsp:sp modelId="{33E6AF15-9334-4DD6-97DD-1D25F3EAFA26}">
      <dsp:nvSpPr>
        <dsp:cNvPr id="0" name=""/>
        <dsp:cNvSpPr/>
      </dsp:nvSpPr>
      <dsp:spPr>
        <a:xfrm rot="5400000">
          <a:off x="2816860" y="-2288309"/>
          <a:ext cx="490797" cy="5067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Funciones principales del </a:t>
          </a:r>
          <a:r>
            <a:rPr lang="es-ES" sz="1500" kern="1200" dirty="0" err="1" smtClean="0"/>
            <a:t>Micit</a:t>
          </a:r>
          <a:r>
            <a:rPr lang="es-ES" sz="1500" kern="1200" dirty="0" smtClean="0"/>
            <a:t> y del </a:t>
          </a:r>
          <a:r>
            <a:rPr lang="es-ES" sz="1500" kern="1200" dirty="0" err="1" smtClean="0"/>
            <a:t>Conicit</a:t>
          </a:r>
          <a:r>
            <a:rPr lang="es-ES" sz="1500" kern="1200" dirty="0" smtClean="0"/>
            <a:t> según las Leyes 7169 y 5048</a:t>
          </a:r>
          <a:endParaRPr lang="es-ES" sz="1500" kern="1200" dirty="0"/>
        </a:p>
      </dsp:txBody>
      <dsp:txXfrm rot="-5400000">
        <a:off x="528552" y="23958"/>
        <a:ext cx="5043456" cy="4428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E2EEE1-1C63-465D-99FC-EB4CB449E8D9}">
      <dsp:nvSpPr>
        <dsp:cNvPr id="0" name=""/>
        <dsp:cNvSpPr/>
      </dsp:nvSpPr>
      <dsp:spPr>
        <a:xfrm>
          <a:off x="2570" y="71424"/>
          <a:ext cx="5329366" cy="8467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Exposición de motivos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Ley 7169</a:t>
          </a:r>
          <a:endParaRPr lang="es-MX" sz="2400" kern="1200" dirty="0"/>
        </a:p>
      </dsp:txBody>
      <dsp:txXfrm>
        <a:off x="2570" y="71424"/>
        <a:ext cx="5329366" cy="846781"/>
      </dsp:txXfrm>
    </dsp:sp>
    <dsp:sp modelId="{F28A7235-CB63-4213-95A6-1959A89C7067}">
      <dsp:nvSpPr>
        <dsp:cNvPr id="0" name=""/>
        <dsp:cNvSpPr/>
      </dsp:nvSpPr>
      <dsp:spPr>
        <a:xfrm>
          <a:off x="535507" y="918206"/>
          <a:ext cx="259272" cy="2973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3699"/>
              </a:lnTo>
              <a:lnTo>
                <a:pt x="259272" y="29736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E2DCFA-D217-4A31-83B9-DD19C78D1C78}">
      <dsp:nvSpPr>
        <dsp:cNvPr id="0" name=""/>
        <dsp:cNvSpPr/>
      </dsp:nvSpPr>
      <dsp:spPr>
        <a:xfrm>
          <a:off x="794779" y="1535411"/>
          <a:ext cx="6282516" cy="47129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0" kern="1200" dirty="0" smtClean="0"/>
            <a:t>“…Se define con claridad, la competencia de las instituciones rectoras y promotoras del Sistema de ciencia y tecnología. Al </a:t>
          </a:r>
          <a:r>
            <a:rPr lang="es-MX" sz="2000" b="0" kern="1200" dirty="0" err="1" smtClean="0"/>
            <a:t>Micit</a:t>
          </a:r>
          <a:r>
            <a:rPr lang="es-MX" sz="2000" b="0" kern="1200" dirty="0" smtClean="0"/>
            <a:t> le corresponde el papel político, como rector del Sistema y definidor de políticas. Se asegura su pequeña dimensión para evitar el aumento de la burocracia estatal con la asignación de funciones muy específicas y de carácter político. La permanencia del </a:t>
          </a:r>
          <a:r>
            <a:rPr lang="es-MX" sz="2000" b="0" kern="1200" dirty="0" err="1" smtClean="0"/>
            <a:t>Conicit</a:t>
          </a:r>
          <a:r>
            <a:rPr lang="es-MX" sz="2000" b="0" kern="1200" dirty="0" smtClean="0"/>
            <a:t> como institución autónoma con funciones muy específicas, de ejecución y promoción, se ve fortalecida con el apoyo político que necesariamente le brindará el Ministerio. De este modo, el quehacer científico no estará sujeto a la variabilidad de las políticas de los gobiernos, respecto a las tareas de promoción, información y capacitación que le corresponden al </a:t>
          </a:r>
          <a:r>
            <a:rPr lang="es-MX" sz="2000" b="0" kern="1200" dirty="0" err="1" smtClean="0"/>
            <a:t>Conicit</a:t>
          </a:r>
          <a:r>
            <a:rPr lang="es-MX" sz="2000" b="0" kern="1200" dirty="0" smtClean="0"/>
            <a:t>, pero al mismo tiempo contarán con el apoyo gubernamental, cuando así se requiera …” </a:t>
          </a:r>
          <a:endParaRPr lang="es-MX" sz="2000" b="0" kern="1200" dirty="0"/>
        </a:p>
      </dsp:txBody>
      <dsp:txXfrm>
        <a:off x="794779" y="1535411"/>
        <a:ext cx="6282516" cy="4712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1E996-9594-473C-8F5F-AC3AAF326553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DD6C4-9F48-4117-AF8E-7CCB35BEDB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8244B45-0906-470F-8AD6-144713A2E3A6}" type="slidenum">
              <a:rPr lang="es-CR" smtClean="0"/>
              <a:pPr>
                <a:defRPr/>
              </a:pPr>
              <a:t>1</a:t>
            </a:fld>
            <a:endParaRPr lang="es-C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MX" smtClean="0"/>
              <a:t>Como todo organización, la nuestra ha procurado adaptarse a las necesidades del entorno.  En el 2006 iniciamos un proceso de diagnóstico y revisión, con la participación de la comunidad científica y el apoyo técnico del Cicap de la UCR.   Los insumos de grupos focales y actores estratégicos, entrevistados para recoger opiniones, fueron analizados por nuestro Consejo Director y las autoridades del sector, de cara al marco legal que nos cobija, dando pie al Plan Estratégico vigente y a una nueva Visión y Misión de la Institución.  </a:t>
            </a:r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1F7F6A8-41E3-46AB-BF42-DC2798F2EB63}" type="slidenum">
              <a:rPr lang="es-CR" smtClean="0"/>
              <a:pPr>
                <a:defRPr/>
              </a:pPr>
              <a:t>2</a:t>
            </a:fld>
            <a:endParaRPr lang="es-C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97-A607-4ECE-BF3C-B0D5845D5823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8F-9D46-421D-AF97-063DACA3FC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97-A607-4ECE-BF3C-B0D5845D5823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8F-9D46-421D-AF97-063DACA3FC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97-A607-4ECE-BF3C-B0D5845D5823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8F-9D46-421D-AF97-063DACA3FC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857497"/>
            <a:ext cx="7929619" cy="1857388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A8800-F661-404D-96B9-EC6B1FBD176C}" type="datetimeFigureOut">
              <a:rPr lang="es-CO"/>
              <a:pPr>
                <a:defRPr/>
              </a:pPr>
              <a:t>28/06/2018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85E27-B9E1-4CA9-A9EB-00D1FC08D1C4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857497"/>
            <a:ext cx="7929619" cy="1857388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9EC78-6026-4F6C-BB75-C1FB35568AF8}" type="datetimeFigureOut">
              <a:rPr lang="es-CO"/>
              <a:pPr>
                <a:defRPr/>
              </a:pPr>
              <a:t>28/06/2018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9374-4088-453E-B1E1-0D27064E75A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97-A607-4ECE-BF3C-B0D5845D5823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8F-9D46-421D-AF97-063DACA3FC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97-A607-4ECE-BF3C-B0D5845D5823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8F-9D46-421D-AF97-063DACA3FC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97-A607-4ECE-BF3C-B0D5845D5823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8F-9D46-421D-AF97-063DACA3FC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97-A607-4ECE-BF3C-B0D5845D5823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8F-9D46-421D-AF97-063DACA3FC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97-A607-4ECE-BF3C-B0D5845D5823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8F-9D46-421D-AF97-063DACA3FC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97-A607-4ECE-BF3C-B0D5845D5823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8F-9D46-421D-AF97-063DACA3FC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97-A607-4ECE-BF3C-B0D5845D5823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8F-9D46-421D-AF97-063DACA3FC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97-A607-4ECE-BF3C-B0D5845D5823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8F-9D46-421D-AF97-063DACA3FC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E9D97-A607-4ECE-BF3C-B0D5845D5823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0ED8F-9D46-421D-AF97-063DACA3FC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381000" y="712519"/>
          <a:ext cx="7361712" cy="5993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3 Diagrama"/>
          <p:cNvGraphicFramePr/>
          <p:nvPr/>
        </p:nvGraphicFramePr>
        <p:xfrm>
          <a:off x="1542803" y="83127"/>
          <a:ext cx="5595967" cy="755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304801" y="381000"/>
          <a:ext cx="7353356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583</Words>
  <Application>Microsoft Office PowerPoint</Application>
  <PresentationFormat>Presentación en pantalla (4:3)</PresentationFormat>
  <Paragraphs>29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rvargas</dc:creator>
  <cp:lastModifiedBy>Windows User</cp:lastModifiedBy>
  <cp:revision>3</cp:revision>
  <dcterms:created xsi:type="dcterms:W3CDTF">2010-08-16T17:12:06Z</dcterms:created>
  <dcterms:modified xsi:type="dcterms:W3CDTF">2018-06-28T18:34:15Z</dcterms:modified>
</cp:coreProperties>
</file>